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9" r:id="rId2"/>
    <p:sldId id="263" r:id="rId3"/>
    <p:sldId id="260" r:id="rId4"/>
    <p:sldId id="261" r:id="rId5"/>
    <p:sldId id="400" r:id="rId6"/>
    <p:sldId id="258" r:id="rId7"/>
    <p:sldId id="396" r:id="rId8"/>
    <p:sldId id="395" r:id="rId9"/>
    <p:sldId id="399" r:id="rId10"/>
    <p:sldId id="416" r:id="rId11"/>
    <p:sldId id="398" r:id="rId12"/>
    <p:sldId id="262" r:id="rId13"/>
    <p:sldId id="401" r:id="rId14"/>
    <p:sldId id="402" r:id="rId15"/>
    <p:sldId id="407" r:id="rId16"/>
    <p:sldId id="417" r:id="rId17"/>
    <p:sldId id="403" r:id="rId18"/>
    <p:sldId id="404" r:id="rId19"/>
    <p:sldId id="405" r:id="rId20"/>
    <p:sldId id="408" r:id="rId21"/>
    <p:sldId id="409" r:id="rId22"/>
    <p:sldId id="410" r:id="rId23"/>
    <p:sldId id="418" r:id="rId24"/>
    <p:sldId id="411" r:id="rId25"/>
    <p:sldId id="412" r:id="rId26"/>
    <p:sldId id="413" r:id="rId27"/>
    <p:sldId id="264" r:id="rId28"/>
    <p:sldId id="288" r:id="rId29"/>
    <p:sldId id="415"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Arial" panose="020B0604020202020204" pitchFamily="3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CE0"/>
    <a:srgbClr val="FF9000"/>
    <a:srgbClr val="6FB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3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68594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60081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2481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50449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32752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6420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6715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75585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7982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75495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3284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04377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75077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310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0117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0.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2.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0.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55.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5.svg"/><Relationship Id="rId12"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53.png"/><Relationship Id="rId5" Type="http://schemas.openxmlformats.org/officeDocument/2006/relationships/image" Target="../media/image53.svg"/><Relationship Id="rId10"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51.pn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10.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0.png"/><Relationship Id="rId7"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 Id="rId9"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0.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55.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3.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0.pn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66.png"/><Relationship Id="rId4" Type="http://schemas.openxmlformats.org/officeDocument/2006/relationships/image" Target="../media/image84.sv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97.svg"/><Relationship Id="rId3" Type="http://schemas.openxmlformats.org/officeDocument/2006/relationships/image" Target="../media/image1.png"/><Relationship Id="rId7" Type="http://schemas.openxmlformats.org/officeDocument/2006/relationships/image" Target="../media/image91.svg"/><Relationship Id="rId12" Type="http://schemas.openxmlformats.org/officeDocument/2006/relationships/image" Target="../media/image72.png"/><Relationship Id="rId17" Type="http://schemas.openxmlformats.org/officeDocument/2006/relationships/image" Target="../media/image17.png"/><Relationship Id="rId2" Type="http://schemas.openxmlformats.org/officeDocument/2006/relationships/notesSlide" Target="../notesSlides/notesSlide22.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93.svg"/><Relationship Id="rId1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5.svg"/><Relationship Id="rId12"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7.sv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svg"/><Relationship Id="rId4" Type="http://schemas.openxmlformats.org/officeDocument/2006/relationships/image" Target="../media/image25.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13.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8.sv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8900550" y="2"/>
            <a:ext cx="4738450" cy="3860798"/>
          </a:xfrm>
          <a:custGeom>
            <a:avLst/>
            <a:gdLst/>
            <a:ahLst/>
            <a:cxnLst/>
            <a:rect l="l" t="t" r="r" b="b"/>
            <a:pathLst>
              <a:path w="4738450" h="3860798">
                <a:moveTo>
                  <a:pt x="0" y="0"/>
                </a:moveTo>
                <a:lnTo>
                  <a:pt x="4738450" y="0"/>
                </a:lnTo>
                <a:lnTo>
                  <a:pt x="4738450" y="3860798"/>
                </a:lnTo>
                <a:lnTo>
                  <a:pt x="0" y="3860798"/>
                </a:lnTo>
                <a:lnTo>
                  <a:pt x="0" y="0"/>
                </a:lnTo>
                <a:close/>
              </a:path>
            </a:pathLst>
          </a:custGeom>
          <a:blipFill>
            <a:blip r:embed="rId3"/>
            <a:stretch>
              <a:fillRect l="599" t="-61839" b="-12514"/>
            </a:stretch>
          </a:blipFill>
        </p:spPr>
      </p:sp>
      <p:sp>
        <p:nvSpPr>
          <p:cNvPr id="4" name="Freeform 4"/>
          <p:cNvSpPr/>
          <p:nvPr/>
        </p:nvSpPr>
        <p:spPr>
          <a:xfrm>
            <a:off x="4048692" y="7789580"/>
            <a:ext cx="5201930" cy="3616828"/>
          </a:xfrm>
          <a:custGeom>
            <a:avLst/>
            <a:gdLst/>
            <a:ahLst/>
            <a:cxnLst/>
            <a:rect l="l" t="t" r="r" b="b"/>
            <a:pathLst>
              <a:path w="5201930" h="3616828">
                <a:moveTo>
                  <a:pt x="0" y="0"/>
                </a:moveTo>
                <a:lnTo>
                  <a:pt x="5201930" y="0"/>
                </a:lnTo>
                <a:lnTo>
                  <a:pt x="5201930" y="3616828"/>
                </a:lnTo>
                <a:lnTo>
                  <a:pt x="0" y="36168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361500"/>
            <a:ext cx="2733950" cy="2925496"/>
          </a:xfrm>
          <a:custGeom>
            <a:avLst/>
            <a:gdLst/>
            <a:ahLst/>
            <a:cxnLst/>
            <a:rect l="l" t="t" r="r" b="b"/>
            <a:pathLst>
              <a:path w="2733950" h="2925496">
                <a:moveTo>
                  <a:pt x="0" y="0"/>
                </a:moveTo>
                <a:lnTo>
                  <a:pt x="2733950" y="0"/>
                </a:lnTo>
                <a:lnTo>
                  <a:pt x="2733950" y="2925496"/>
                </a:lnTo>
                <a:lnTo>
                  <a:pt x="0" y="2925496"/>
                </a:lnTo>
                <a:lnTo>
                  <a:pt x="0" y="0"/>
                </a:lnTo>
                <a:close/>
              </a:path>
            </a:pathLst>
          </a:custGeom>
          <a:blipFill>
            <a:blip r:embed="rId3"/>
            <a:stretch>
              <a:fillRect l="-91515" t="-13898" r="-25418" b="-175837"/>
            </a:stretch>
          </a:blipFill>
        </p:spPr>
      </p:sp>
      <p:sp>
        <p:nvSpPr>
          <p:cNvPr id="6" name="Freeform 6"/>
          <p:cNvSpPr/>
          <p:nvPr/>
        </p:nvSpPr>
        <p:spPr>
          <a:xfrm rot="2700006">
            <a:off x="14159624" y="25512"/>
            <a:ext cx="4044138" cy="3944836"/>
          </a:xfrm>
          <a:custGeom>
            <a:avLst/>
            <a:gdLst/>
            <a:ahLst/>
            <a:cxnLst/>
            <a:rect l="l" t="t" r="r" b="b"/>
            <a:pathLst>
              <a:path w="4044138" h="3944836">
                <a:moveTo>
                  <a:pt x="0" y="0"/>
                </a:moveTo>
                <a:lnTo>
                  <a:pt x="4044138" y="0"/>
                </a:lnTo>
                <a:lnTo>
                  <a:pt x="4044138" y="3944836"/>
                </a:lnTo>
                <a:lnTo>
                  <a:pt x="0" y="3944836"/>
                </a:lnTo>
                <a:lnTo>
                  <a:pt x="0" y="0"/>
                </a:lnTo>
                <a:close/>
              </a:path>
            </a:pathLst>
          </a:custGeom>
          <a:blipFill>
            <a:blip r:embed="rId6"/>
            <a:stretch>
              <a:fillRect/>
            </a:stretch>
          </a:blipFill>
        </p:spPr>
      </p:sp>
      <p:sp>
        <p:nvSpPr>
          <p:cNvPr id="7" name="Freeform 7"/>
          <p:cNvSpPr/>
          <p:nvPr/>
        </p:nvSpPr>
        <p:spPr>
          <a:xfrm rot="1799996">
            <a:off x="13307530" y="1062140"/>
            <a:ext cx="5748298" cy="5596826"/>
          </a:xfrm>
          <a:custGeom>
            <a:avLst/>
            <a:gdLst/>
            <a:ahLst/>
            <a:cxnLst/>
            <a:rect l="l" t="t" r="r" b="b"/>
            <a:pathLst>
              <a:path w="5748298" h="5596826">
                <a:moveTo>
                  <a:pt x="0" y="0"/>
                </a:moveTo>
                <a:lnTo>
                  <a:pt x="5748298" y="0"/>
                </a:lnTo>
                <a:lnTo>
                  <a:pt x="5748298" y="5596826"/>
                </a:lnTo>
                <a:lnTo>
                  <a:pt x="0" y="5596826"/>
                </a:lnTo>
                <a:lnTo>
                  <a:pt x="0" y="0"/>
                </a:lnTo>
                <a:close/>
              </a:path>
            </a:pathLst>
          </a:custGeom>
          <a:blipFill>
            <a:blip r:embed="rId7"/>
            <a:stretch>
              <a:fillRect/>
            </a:stretch>
          </a:blipFill>
        </p:spPr>
      </p:sp>
      <p:sp>
        <p:nvSpPr>
          <p:cNvPr id="8" name="TextBox 8"/>
          <p:cNvSpPr txBox="1"/>
          <p:nvPr/>
        </p:nvSpPr>
        <p:spPr>
          <a:xfrm>
            <a:off x="1934126" y="665779"/>
            <a:ext cx="14419747" cy="923330"/>
          </a:xfrm>
          <a:prstGeom prst="rect">
            <a:avLst/>
          </a:prstGeom>
        </p:spPr>
        <p:txBody>
          <a:bodyPr wrap="square" lIns="0" tIns="0" rIns="0" bIns="0" rtlCol="0" anchor="t">
            <a:spAutoFit/>
          </a:bodyPr>
          <a:lstStyle/>
          <a:p>
            <a:pPr algn="ctr"/>
            <a:r>
              <a:rPr lang="vi-VN" sz="6000" b="1" dirty="0">
                <a:solidFill>
                  <a:srgbClr val="383F44"/>
                </a:solidFill>
                <a:latin typeface="Arial"/>
              </a:rPr>
              <a:t>CHỦ ĐỀ : LÀM CHỦ YẾU TỐ TẠO HÌNH</a:t>
            </a:r>
          </a:p>
        </p:txBody>
      </p:sp>
      <p:sp>
        <p:nvSpPr>
          <p:cNvPr id="14" name="TextBox 8">
            <a:extLst>
              <a:ext uri="{FF2B5EF4-FFF2-40B4-BE49-F238E27FC236}">
                <a16:creationId xmlns:a16="http://schemas.microsoft.com/office/drawing/2014/main" id="{C8343855-5505-709C-3DA4-438ECDDCADE5}"/>
              </a:ext>
            </a:extLst>
          </p:cNvPr>
          <p:cNvSpPr txBox="1"/>
          <p:nvPr/>
        </p:nvSpPr>
        <p:spPr>
          <a:xfrm>
            <a:off x="3176613" y="8543288"/>
            <a:ext cx="11934772" cy="1107996"/>
          </a:xfrm>
          <a:prstGeom prst="rect">
            <a:avLst/>
          </a:prstGeom>
        </p:spPr>
        <p:txBody>
          <a:bodyPr wrap="square" lIns="0" tIns="0" rIns="0" bIns="0" rtlCol="0" anchor="t">
            <a:spAutoFit/>
          </a:bodyPr>
          <a:lstStyle/>
          <a:p>
            <a:pPr algn="ctr"/>
            <a:r>
              <a:rPr lang="vi-VN" sz="7200" b="1" dirty="0">
                <a:solidFill>
                  <a:srgbClr val="383F44"/>
                </a:solidFill>
                <a:latin typeface="Arial"/>
              </a:rPr>
              <a:t>BÀI 8: TRANH IN ĐỘC BẢN</a:t>
            </a:r>
            <a:endParaRPr lang="en-US" sz="7200" b="1" dirty="0">
              <a:solidFill>
                <a:srgbClr val="383F44"/>
              </a:solidFill>
              <a:latin typeface="Arial"/>
            </a:endParaRPr>
          </a:p>
        </p:txBody>
      </p:sp>
      <p:pic>
        <p:nvPicPr>
          <p:cNvPr id="2050" name="Picture 2" descr="Tìm hiểu về tranh in độc bản và thủ ấn họa – Nghệ Thuật Xưa">
            <a:extLst>
              <a:ext uri="{FF2B5EF4-FFF2-40B4-BE49-F238E27FC236}">
                <a16:creationId xmlns:a16="http://schemas.microsoft.com/office/drawing/2014/main" id="{AEA680AD-3F6B-EB16-59A1-3EE701796D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3092" y="2077493"/>
            <a:ext cx="12634915" cy="6132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3200400" y="723277"/>
            <a:ext cx="118872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Một số bức tranh in độc bản khác</a:t>
            </a:r>
            <a:endParaRPr lang="en-US" sz="5000" b="1" dirty="0">
              <a:solidFill>
                <a:srgbClr val="383F44"/>
              </a:solidFill>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23C18918-BCAC-108F-2FE3-96E7EDE7C8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0331" y="1978751"/>
            <a:ext cx="4953000"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7CD38C5-ACED-B80F-0565-C1407F0321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5842" y="2008968"/>
            <a:ext cx="4105275"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76313B25-1C28-44F8-CBA6-84AACB1A12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1000" y="1978750"/>
            <a:ext cx="5314950" cy="7650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4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barn(inVertical)">
                                      <p:cBhvr>
                                        <p:cTn id="18"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10058400" y="3584163"/>
            <a:ext cx="5393682" cy="3118674"/>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2.</a:t>
            </a:r>
            <a:endParaRPr lang="en-US" sz="7200" b="1" dirty="0">
              <a:solidFill>
                <a:srgbClr val="383F44"/>
              </a:solidFill>
              <a:latin typeface="Arial"/>
            </a:endParaRPr>
          </a:p>
          <a:p>
            <a:pPr algn="l">
              <a:lnSpc>
                <a:spcPct val="150000"/>
              </a:lnSpc>
            </a:pPr>
            <a:r>
              <a:rPr lang="vi-VN" sz="7200" b="1" dirty="0">
                <a:solidFill>
                  <a:srgbClr val="383F44"/>
                </a:solidFill>
                <a:latin typeface="Arial"/>
              </a:rPr>
              <a:t>SÁNG TẠO</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106">
            <a:extLst>
              <a:ext uri="{FF2B5EF4-FFF2-40B4-BE49-F238E27FC236}">
                <a16:creationId xmlns:a16="http://schemas.microsoft.com/office/drawing/2014/main" id="{B87DD139-7A8E-E395-0D88-757B3E8A0579}"/>
              </a:ext>
            </a:extLst>
          </p:cNvPr>
          <p:cNvSpPr/>
          <p:nvPr/>
        </p:nvSpPr>
        <p:spPr>
          <a:xfrm>
            <a:off x="1610678" y="1683664"/>
            <a:ext cx="6246210" cy="7179556"/>
          </a:xfrm>
          <a:custGeom>
            <a:avLst/>
            <a:gdLst/>
            <a:ahLst/>
            <a:cxnLst/>
            <a:rect l="l" t="t" r="r" b="b"/>
            <a:pathLst>
              <a:path w="846379" h="972850">
                <a:moveTo>
                  <a:pt x="0" y="0"/>
                </a:moveTo>
                <a:lnTo>
                  <a:pt x="846379" y="0"/>
                </a:lnTo>
                <a:lnTo>
                  <a:pt x="846379" y="972850"/>
                </a:lnTo>
                <a:lnTo>
                  <a:pt x="0" y="9728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2666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5186148" y="5720704"/>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7" name="Group 16">
            <a:extLst>
              <a:ext uri="{FF2B5EF4-FFF2-40B4-BE49-F238E27FC236}">
                <a16:creationId xmlns:a16="http://schemas.microsoft.com/office/drawing/2014/main" id="{193DDDD2-AF37-DFFF-CFEE-BB84C6A98ED5}"/>
              </a:ext>
            </a:extLst>
          </p:cNvPr>
          <p:cNvGrpSpPr/>
          <p:nvPr/>
        </p:nvGrpSpPr>
        <p:grpSpPr>
          <a:xfrm>
            <a:off x="2565491" y="5121166"/>
            <a:ext cx="12620657" cy="4689900"/>
            <a:chOff x="1115034" y="2992441"/>
            <a:chExt cx="12620657" cy="4689900"/>
          </a:xfrm>
        </p:grpSpPr>
        <p:sp>
          <p:nvSpPr>
            <p:cNvPr id="7" name="Freeform 7"/>
            <p:cNvSpPr/>
            <p:nvPr/>
          </p:nvSpPr>
          <p:spPr>
            <a:xfrm rot="-160362">
              <a:off x="9400497" y="3116447"/>
              <a:ext cx="4335194" cy="4565894"/>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a:lstStyle/>
            <a:p>
              <a:endParaRPr lang="vi-VN" dirty="0"/>
            </a:p>
          </p:txBody>
        </p:sp>
        <p:sp>
          <p:nvSpPr>
            <p:cNvPr id="8" name="Freeform 8"/>
            <p:cNvSpPr/>
            <p:nvPr/>
          </p:nvSpPr>
          <p:spPr>
            <a:xfrm>
              <a:off x="1115034" y="2992441"/>
              <a:ext cx="11762765" cy="4661373"/>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lIns="540000" anchor="ctr"/>
            <a:lstStyle/>
            <a:p>
              <a:pPr marL="863600" lvl="1" indent="-431800" algn="just">
                <a:lnSpc>
                  <a:spcPct val="150000"/>
                </a:lnSpc>
                <a:buFont typeface="Arial" panose="020B0604020202020204"/>
                <a:buChar char="•"/>
              </a:pP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em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quan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sát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hình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ảnh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đọc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bước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hiểu</a:t>
              </a:r>
              <a:r>
                <a:rPr lang="en-US" sz="4000" dirty="0">
                  <a:solidFill>
                    <a:srgbClr val="000000"/>
                  </a:solidFill>
                  <a:latin typeface="Arial" panose="020B0604020202020204" pitchFamily="34" charset="0"/>
                  <a:cs typeface="Arial" panose="020B0604020202020204" pitchFamily="34" charset="0"/>
                </a:rPr>
                <a:t> ý </a:t>
              </a:r>
              <a:r>
                <a:rPr lang="en-US" sz="4000" dirty="0" err="1">
                  <a:solidFill>
                    <a:srgbClr val="000000"/>
                  </a:solidFill>
                  <a:latin typeface="Arial" panose="020B0604020202020204" pitchFamily="34" charset="0"/>
                  <a:cs typeface="Arial" panose="020B0604020202020204" pitchFamily="34" charset="0"/>
                </a:rPr>
                <a:t>tưởng</a:t>
              </a:r>
              <a:r>
                <a:rPr lang="en-US" sz="4000" dirty="0">
                  <a:solidFill>
                    <a:srgbClr val="000000"/>
                  </a:solidFill>
                  <a:latin typeface="Arial" panose="020B0604020202020204" pitchFamily="34" charset="0"/>
                  <a:cs typeface="Arial" panose="020B0604020202020204" pitchFamily="34" charset="0"/>
                </a:rPr>
                <a:t> SGK, tr.35.</a:t>
              </a:r>
            </a:p>
            <a:p>
              <a:pPr marL="863600" lvl="1" indent="-431800" algn="just">
                <a:lnSpc>
                  <a:spcPct val="150000"/>
                </a:lnSpc>
                <a:buFont typeface="Arial" panose="020B0604020202020204"/>
                <a:buChar char="•"/>
              </a:pPr>
              <a:r>
                <a:rPr lang="en-US" sz="4000" dirty="0">
                  <a:solidFill>
                    <a:srgbClr val="000000"/>
                  </a:solidFill>
                  <a:latin typeface="Arial" panose="020B0604020202020204" pitchFamily="34" charset="0"/>
                  <a:cs typeface="Arial" panose="020B0604020202020204" pitchFamily="34" charset="0"/>
                </a:rPr>
                <a:t>Sau </a:t>
              </a:r>
              <a:r>
                <a:rPr lang="en-US" sz="4000" dirty="0" err="1">
                  <a:solidFill>
                    <a:srgbClr val="000000"/>
                  </a:solidFill>
                  <a:latin typeface="Arial" panose="020B0604020202020204" pitchFamily="34" charset="0"/>
                  <a:cs typeface="Arial" panose="020B0604020202020204" pitchFamily="34" charset="0"/>
                </a:rPr>
                <a:t>đó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thực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hiện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nhiệm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vụ</a:t>
              </a:r>
              <a:r>
                <a:rPr lang="en-US" sz="4000"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Trình</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bày</a:t>
              </a:r>
              <a:r>
                <a:rPr lang="en-US" sz="4000" i="1" dirty="0">
                  <a:solidFill>
                    <a:srgbClr val="000000"/>
                  </a:solidFill>
                  <a:latin typeface="Arial" panose="020B0604020202020204" pitchFamily="34" charset="0"/>
                  <a:cs typeface="Arial" panose="020B0604020202020204" pitchFamily="34" charset="0"/>
                </a:rPr>
                <a:t> ý </a:t>
              </a:r>
              <a:r>
                <a:rPr lang="en-US" sz="4000" i="1" dirty="0" err="1">
                  <a:solidFill>
                    <a:srgbClr val="000000"/>
                  </a:solidFill>
                  <a:latin typeface="Arial" panose="020B0604020202020204" pitchFamily="34" charset="0"/>
                  <a:cs typeface="Arial" panose="020B0604020202020204" pitchFamily="34" charset="0"/>
                </a:rPr>
                <a:t>tưởng</a:t>
              </a:r>
              <a:r>
                <a:rPr lang="en-US" sz="4000" i="1" dirty="0">
                  <a:solidFill>
                    <a:srgbClr val="000000"/>
                  </a:solidFill>
                  <a:latin typeface="Arial" panose="020B0604020202020204" pitchFamily="34" charset="0"/>
                  <a:cs typeface="Arial" panose="020B0604020202020204" pitchFamily="34" charset="0"/>
                </a:rPr>
                <a:t> in </a:t>
              </a:r>
              <a:r>
                <a:rPr lang="en-US" sz="4000" i="1" dirty="0" err="1">
                  <a:solidFill>
                    <a:srgbClr val="000000"/>
                  </a:solidFill>
                  <a:latin typeface="Arial" panose="020B0604020202020204" pitchFamily="34" charset="0"/>
                  <a:cs typeface="Arial" panose="020B0604020202020204" pitchFamily="34" charset="0"/>
                </a:rPr>
                <a:t>tranh</a:t>
              </a:r>
              <a:r>
                <a:rPr lang="en-US" sz="4000" i="1" dirty="0">
                  <a:solidFill>
                    <a:srgbClr val="000000"/>
                  </a:solidFill>
                  <a:latin typeface="Arial" panose="020B0604020202020204" pitchFamily="34" charset="0"/>
                  <a:cs typeface="Arial" panose="020B0604020202020204" pitchFamily="34" charset="0"/>
                </a:rPr>
                <a:t> </a:t>
              </a:r>
              <a:r>
                <a:rPr lang="vi-VN" sz="4000" i="1" dirty="0">
                  <a:solidFill>
                    <a:srgbClr val="000000"/>
                  </a:solidFill>
                  <a:latin typeface="Arial" panose="020B0604020202020204" pitchFamily="34" charset="0"/>
                  <a:cs typeface="Arial" panose="020B0604020202020204" pitchFamily="34" charset="0"/>
                </a:rPr>
                <a:t>độc bản.</a:t>
              </a:r>
              <a:endParaRPr lang="en-US" sz="4000" i="1" dirty="0">
                <a:solidFill>
                  <a:srgbClr val="000000"/>
                </a:solidFill>
                <a:latin typeface="Arial" panose="020B0604020202020204" pitchFamily="34" charset="0"/>
                <a:cs typeface="Arial" panose="020B0604020202020204" pitchFamily="34" charset="0"/>
              </a:endParaRPr>
            </a:p>
          </p:txBody>
        </p:sp>
      </p:grpSp>
      <p:sp>
        <p:nvSpPr>
          <p:cNvPr id="9" name="TextBox 9"/>
          <p:cNvSpPr txBox="1"/>
          <p:nvPr/>
        </p:nvSpPr>
        <p:spPr>
          <a:xfrm>
            <a:off x="1521625" y="1037600"/>
            <a:ext cx="4802975" cy="923330"/>
          </a:xfrm>
          <a:prstGeom prst="rect">
            <a:avLst/>
          </a:prstGeom>
        </p:spPr>
        <p:txBody>
          <a:bodyPr wrap="square" lIns="0" tIns="0" rIns="0" bIns="0" rtlCol="0" anchor="t">
            <a:spAutoFit/>
          </a:bodyPr>
          <a:lstStyle/>
          <a:p>
            <a:pPr algn="l">
              <a:lnSpc>
                <a:spcPts val="7200"/>
              </a:lnSpc>
            </a:pPr>
            <a:r>
              <a:rPr lang="vi-VN" sz="6000" b="1" dirty="0">
                <a:solidFill>
                  <a:srgbClr val="383F44"/>
                </a:solidFill>
                <a:latin typeface="Arial" panose="020B0604020202020204" pitchFamily="34" charset="0"/>
                <a:cs typeface="Arial" panose="020B0604020202020204" pitchFamily="34" charset="0"/>
              </a:rPr>
              <a:t>Tìm ý tưởng</a:t>
            </a:r>
            <a:endParaRPr lang="en-US" sz="6000" b="1" dirty="0">
              <a:solidFill>
                <a:srgbClr val="383F44"/>
              </a:solidFill>
              <a:latin typeface="Arial" panose="020B0604020202020204" pitchFamily="34" charset="0"/>
              <a:cs typeface="Arial" panose="020B0604020202020204" pitchFamily="34" charset="0"/>
            </a:endParaRPr>
          </a:p>
        </p:txBody>
      </p:sp>
      <p:sp>
        <p:nvSpPr>
          <p:cNvPr id="10" name="Freeform 95">
            <a:extLst>
              <a:ext uri="{FF2B5EF4-FFF2-40B4-BE49-F238E27FC236}">
                <a16:creationId xmlns:a16="http://schemas.microsoft.com/office/drawing/2014/main" id="{C8A9AF8E-F8B8-EF67-4E9C-825BAEE8FC7B}"/>
              </a:ext>
            </a:extLst>
          </p:cNvPr>
          <p:cNvSpPr/>
          <p:nvPr/>
        </p:nvSpPr>
        <p:spPr>
          <a:xfrm>
            <a:off x="6006813" y="2034051"/>
            <a:ext cx="6274374" cy="3278365"/>
          </a:xfrm>
          <a:custGeom>
            <a:avLst/>
            <a:gdLst/>
            <a:ahLst/>
            <a:cxnLst/>
            <a:rect l="l" t="t" r="r" b="b"/>
            <a:pathLst>
              <a:path w="1760177" h="919693">
                <a:moveTo>
                  <a:pt x="0" y="0"/>
                </a:moveTo>
                <a:lnTo>
                  <a:pt x="1760177" y="0"/>
                </a:lnTo>
                <a:lnTo>
                  <a:pt x="1760177" y="919693"/>
                </a:lnTo>
                <a:lnTo>
                  <a:pt x="0" y="919693"/>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grpSp>
        <p:nvGrpSpPr>
          <p:cNvPr id="11" name="Group 11"/>
          <p:cNvGrpSpPr/>
          <p:nvPr/>
        </p:nvGrpSpPr>
        <p:grpSpPr>
          <a:xfrm>
            <a:off x="12947410" y="5762426"/>
            <a:ext cx="4140296" cy="2610267"/>
            <a:chOff x="0" y="-161925"/>
            <a:chExt cx="5977594" cy="3480355"/>
          </a:xfrm>
        </p:grpSpPr>
        <p:sp>
          <p:nvSpPr>
            <p:cNvPr id="12" name="TextBox 12"/>
            <p:cNvSpPr txBox="1"/>
            <p:nvPr/>
          </p:nvSpPr>
          <p:spPr>
            <a:xfrm>
              <a:off x="383" y="-161925"/>
              <a:ext cx="5977211" cy="920081"/>
            </a:xfrm>
            <a:prstGeom prst="rect">
              <a:avLst/>
            </a:prstGeom>
          </p:spPr>
          <p:txBody>
            <a:bodyPr lIns="0" tIns="0" rIns="0" bIns="0" rtlCol="0" anchor="t">
              <a:spAutoFit/>
            </a:bodyPr>
            <a:lstStyle/>
            <a:p>
              <a:pPr>
                <a:lnSpc>
                  <a:spcPts val="5880"/>
                </a:lnSpc>
              </a:pPr>
              <a:r>
                <a:rPr lang="en-US" sz="4200" b="1" dirty="0">
                  <a:solidFill>
                    <a:srgbClr val="000000"/>
                  </a:solidFill>
                  <a:latin typeface="Arial" panose="020B0604020202020204" pitchFamily="34" charset="0"/>
                  <a:cs typeface="Arial" panose="020B0604020202020204" pitchFamily="34" charset="0"/>
                </a:rPr>
                <a:t>03</a:t>
              </a:r>
            </a:p>
          </p:txBody>
        </p:sp>
        <p:sp>
          <p:nvSpPr>
            <p:cNvPr id="13" name="TextBox 13"/>
            <p:cNvSpPr txBox="1"/>
            <p:nvPr/>
          </p:nvSpPr>
          <p:spPr>
            <a:xfrm>
              <a:off x="0" y="892809"/>
              <a:ext cx="5977211" cy="2425621"/>
            </a:xfrm>
            <a:prstGeom prst="rect">
              <a:avLst/>
            </a:prstGeom>
          </p:spPr>
          <p:txBody>
            <a:bodyPr lIns="0" tIns="0" rIns="0" bIns="0" rtlCol="0" anchor="t">
              <a:spAutoFit/>
            </a:bodyPr>
            <a:lstStyle/>
            <a:p>
              <a:pPr>
                <a:lnSpc>
                  <a:spcPct val="150000"/>
                </a:lnSpc>
              </a:pPr>
              <a:r>
                <a:rPr lang="en-US" sz="4200" dirty="0" err="1">
                  <a:solidFill>
                    <a:srgbClr val="171717"/>
                  </a:solidFill>
                  <a:latin typeface="Arial" panose="020B0604020202020204" pitchFamily="34" charset="0"/>
                  <a:cs typeface="Arial" panose="020B0604020202020204" pitchFamily="34" charset="0"/>
                </a:rPr>
                <a:t>Xác</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định</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phương</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pháp</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thực</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hành</a:t>
              </a:r>
              <a:r>
                <a:rPr lang="en-US" sz="4200" dirty="0">
                  <a:solidFill>
                    <a:srgbClr val="171717"/>
                  </a:solidFill>
                  <a:latin typeface="Arial" panose="020B0604020202020204" pitchFamily="34" charset="0"/>
                  <a:cs typeface="Arial" panose="020B0604020202020204" pitchFamily="34" charset="0"/>
                </a:rPr>
                <a:t>.</a:t>
              </a:r>
            </a:p>
          </p:txBody>
        </p:sp>
      </p:grpSp>
      <p:grpSp>
        <p:nvGrpSpPr>
          <p:cNvPr id="14" name="Group 14"/>
          <p:cNvGrpSpPr/>
          <p:nvPr/>
        </p:nvGrpSpPr>
        <p:grpSpPr>
          <a:xfrm>
            <a:off x="6973105" y="5799269"/>
            <a:ext cx="4341790" cy="2573424"/>
            <a:chOff x="-1" y="-161925"/>
            <a:chExt cx="6493807" cy="3431231"/>
          </a:xfrm>
        </p:grpSpPr>
        <p:sp>
          <p:nvSpPr>
            <p:cNvPr id="15" name="TextBox 15"/>
            <p:cNvSpPr txBox="1"/>
            <p:nvPr/>
          </p:nvSpPr>
          <p:spPr>
            <a:xfrm>
              <a:off x="0" y="-161925"/>
              <a:ext cx="6493806" cy="920081"/>
            </a:xfrm>
            <a:prstGeom prst="rect">
              <a:avLst/>
            </a:prstGeom>
          </p:spPr>
          <p:txBody>
            <a:bodyPr lIns="0" tIns="0" rIns="0" bIns="0" rtlCol="0" anchor="t">
              <a:spAutoFit/>
            </a:bodyPr>
            <a:lstStyle/>
            <a:p>
              <a:pPr>
                <a:lnSpc>
                  <a:spcPts val="5880"/>
                </a:lnSpc>
              </a:pPr>
              <a:r>
                <a:rPr lang="en-US" sz="4200" b="1" dirty="0">
                  <a:solidFill>
                    <a:srgbClr val="000000"/>
                  </a:solidFill>
                  <a:latin typeface="Arial" panose="020B0604020202020204" pitchFamily="34" charset="0"/>
                  <a:cs typeface="Arial" panose="020B0604020202020204" pitchFamily="34" charset="0"/>
                </a:rPr>
                <a:t>02</a:t>
              </a:r>
            </a:p>
          </p:txBody>
        </p:sp>
        <p:sp>
          <p:nvSpPr>
            <p:cNvPr id="16" name="TextBox 16"/>
            <p:cNvSpPr txBox="1"/>
            <p:nvPr/>
          </p:nvSpPr>
          <p:spPr>
            <a:xfrm>
              <a:off x="-1" y="843685"/>
              <a:ext cx="6493806" cy="2425621"/>
            </a:xfrm>
            <a:prstGeom prst="rect">
              <a:avLst/>
            </a:prstGeom>
          </p:spPr>
          <p:txBody>
            <a:bodyPr wrap="square" lIns="0" tIns="0" rIns="0" bIns="0" rtlCol="0" anchor="t">
              <a:spAutoFit/>
            </a:bodyPr>
            <a:lstStyle/>
            <a:p>
              <a:pPr>
                <a:lnSpc>
                  <a:spcPct val="150000"/>
                </a:lnSpc>
              </a:pPr>
              <a:r>
                <a:rPr lang="vi-VN" sz="4200" dirty="0">
                  <a:solidFill>
                    <a:srgbClr val="171717"/>
                  </a:solidFill>
                  <a:latin typeface="Arial" panose="020B0604020202020204" pitchFamily="34" charset="0"/>
                  <a:cs typeface="Arial" panose="020B0604020202020204" pitchFamily="34" charset="0"/>
                </a:rPr>
                <a:t>Dự kiến về </a:t>
              </a:r>
            </a:p>
            <a:p>
              <a:pPr>
                <a:lnSpc>
                  <a:spcPct val="150000"/>
                </a:lnSpc>
              </a:pPr>
              <a:r>
                <a:rPr lang="vi-VN" sz="4200" dirty="0">
                  <a:solidFill>
                    <a:srgbClr val="171717"/>
                  </a:solidFill>
                  <a:latin typeface="Arial" panose="020B0604020202020204" pitchFamily="34" charset="0"/>
                  <a:cs typeface="Arial" panose="020B0604020202020204" pitchFamily="34" charset="0"/>
                </a:rPr>
                <a:t>mẫu vật, màu nền</a:t>
              </a:r>
              <a:endParaRPr lang="en-US" sz="4200" dirty="0">
                <a:solidFill>
                  <a:srgbClr val="171717"/>
                </a:solidFill>
                <a:latin typeface="Arial" panose="020B0604020202020204" pitchFamily="34" charset="0"/>
                <a:cs typeface="Arial" panose="020B0604020202020204" pitchFamily="34" charset="0"/>
              </a:endParaRPr>
            </a:p>
          </p:txBody>
        </p:sp>
      </p:grpSp>
      <p:grpSp>
        <p:nvGrpSpPr>
          <p:cNvPr id="17" name="Group 17"/>
          <p:cNvGrpSpPr/>
          <p:nvPr/>
        </p:nvGrpSpPr>
        <p:grpSpPr>
          <a:xfrm>
            <a:off x="1227120" y="5762426"/>
            <a:ext cx="4483196" cy="2610267"/>
            <a:chOff x="0" y="-161925"/>
            <a:chExt cx="5977594" cy="3480355"/>
          </a:xfrm>
        </p:grpSpPr>
        <p:sp>
          <p:nvSpPr>
            <p:cNvPr id="18" name="TextBox 18"/>
            <p:cNvSpPr txBox="1"/>
            <p:nvPr/>
          </p:nvSpPr>
          <p:spPr>
            <a:xfrm>
              <a:off x="0" y="-161925"/>
              <a:ext cx="5977211" cy="920081"/>
            </a:xfrm>
            <a:prstGeom prst="rect">
              <a:avLst/>
            </a:prstGeom>
          </p:spPr>
          <p:txBody>
            <a:bodyPr lIns="0" tIns="0" rIns="0" bIns="0" rtlCol="0" anchor="t">
              <a:spAutoFit/>
            </a:bodyPr>
            <a:lstStyle/>
            <a:p>
              <a:pPr>
                <a:lnSpc>
                  <a:spcPts val="5880"/>
                </a:lnSpc>
              </a:pPr>
              <a:r>
                <a:rPr lang="en-US" sz="4200" b="1" dirty="0">
                  <a:solidFill>
                    <a:srgbClr val="000000"/>
                  </a:solidFill>
                  <a:latin typeface="Arial" panose="020B0604020202020204" pitchFamily="34" charset="0"/>
                  <a:cs typeface="Arial" panose="020B0604020202020204" pitchFamily="34" charset="0"/>
                </a:rPr>
                <a:t>01</a:t>
              </a:r>
            </a:p>
          </p:txBody>
        </p:sp>
        <p:sp>
          <p:nvSpPr>
            <p:cNvPr id="19" name="TextBox 19"/>
            <p:cNvSpPr txBox="1"/>
            <p:nvPr/>
          </p:nvSpPr>
          <p:spPr>
            <a:xfrm>
              <a:off x="383" y="892809"/>
              <a:ext cx="5977211" cy="2425621"/>
            </a:xfrm>
            <a:prstGeom prst="rect">
              <a:avLst/>
            </a:prstGeom>
          </p:spPr>
          <p:txBody>
            <a:bodyPr lIns="0" tIns="0" rIns="0" bIns="0" rtlCol="0" anchor="t">
              <a:spAutoFit/>
            </a:bodyPr>
            <a:lstStyle/>
            <a:p>
              <a:pPr>
                <a:lnSpc>
                  <a:spcPct val="150000"/>
                </a:lnSpc>
              </a:pPr>
              <a:r>
                <a:rPr lang="en-US" sz="4200" dirty="0" err="1">
                  <a:solidFill>
                    <a:srgbClr val="171717"/>
                  </a:solidFill>
                  <a:latin typeface="Arial" panose="020B0604020202020204" pitchFamily="34" charset="0"/>
                  <a:cs typeface="Arial" panose="020B0604020202020204" pitchFamily="34" charset="0"/>
                </a:rPr>
                <a:t>Xác</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định</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nội</a:t>
              </a:r>
              <a:r>
                <a:rPr lang="en-US" sz="4200" dirty="0">
                  <a:solidFill>
                    <a:srgbClr val="171717"/>
                  </a:solidFill>
                  <a:latin typeface="Arial" panose="020B0604020202020204" pitchFamily="34" charset="0"/>
                  <a:cs typeface="Arial" panose="020B0604020202020204" pitchFamily="34" charset="0"/>
                </a:rPr>
                <a:t> dung, </a:t>
              </a:r>
              <a:r>
                <a:rPr lang="en-US" sz="4200" dirty="0" err="1">
                  <a:solidFill>
                    <a:srgbClr val="171717"/>
                  </a:solidFill>
                  <a:latin typeface="Arial" panose="020B0604020202020204" pitchFamily="34" charset="0"/>
                  <a:cs typeface="Arial" panose="020B0604020202020204" pitchFamily="34" charset="0"/>
                </a:rPr>
                <a:t>chủ</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đề</a:t>
              </a:r>
              <a:r>
                <a:rPr lang="en-US" sz="4200" dirty="0">
                  <a:solidFill>
                    <a:srgbClr val="171717"/>
                  </a:solidFill>
                  <a:latin typeface="Arial" panose="020B0604020202020204" pitchFamily="34" charset="0"/>
                  <a:cs typeface="Arial" panose="020B0604020202020204" pitchFamily="34" charset="0"/>
                </a:rPr>
                <a:t>.</a:t>
              </a:r>
            </a:p>
          </p:txBody>
        </p:sp>
      </p:grpSp>
      <p:sp>
        <p:nvSpPr>
          <p:cNvPr id="21" name="Arrow: Pentagon 20">
            <a:extLst>
              <a:ext uri="{FF2B5EF4-FFF2-40B4-BE49-F238E27FC236}">
                <a16:creationId xmlns:a16="http://schemas.microsoft.com/office/drawing/2014/main" id="{AD36EDBB-79C0-E640-0C0E-D11D0886C310}"/>
              </a:ext>
            </a:extLst>
          </p:cNvPr>
          <p:cNvSpPr/>
          <p:nvPr/>
        </p:nvSpPr>
        <p:spPr>
          <a:xfrm>
            <a:off x="0" y="1104900"/>
            <a:ext cx="86106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a:solidFill>
                  <a:schemeClr val="tx1"/>
                </a:solidFill>
                <a:latin typeface="Arial" panose="020B0604020202020204" pitchFamily="34" charset="0"/>
                <a:cs typeface="Arial" panose="020B0604020202020204" pitchFamily="34" charset="0"/>
              </a:rPr>
              <a:t>Các bước tìm ý tưởng</a:t>
            </a:r>
            <a:endParaRPr lang="en-US" sz="5000" b="1" dirty="0">
              <a:solidFill>
                <a:schemeClr val="tx1"/>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E5A87BBE-2973-1BF8-5088-BB9E4E4D7D55}"/>
              </a:ext>
            </a:extLst>
          </p:cNvPr>
          <p:cNvSpPr/>
          <p:nvPr/>
        </p:nvSpPr>
        <p:spPr>
          <a:xfrm>
            <a:off x="2399971" y="3090363"/>
            <a:ext cx="2137206" cy="2571073"/>
          </a:xfrm>
          <a:custGeom>
            <a:avLst/>
            <a:gdLst/>
            <a:ahLst/>
            <a:cxnLst/>
            <a:rect l="l" t="t" r="r" b="b"/>
            <a:pathLst>
              <a:path w="925218" h="1113044">
                <a:moveTo>
                  <a:pt x="0" y="0"/>
                </a:moveTo>
                <a:lnTo>
                  <a:pt x="925218" y="0"/>
                </a:lnTo>
                <a:lnTo>
                  <a:pt x="925218" y="1113044"/>
                </a:lnTo>
                <a:lnTo>
                  <a:pt x="0" y="1113044"/>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C32F2E6A-7133-5B77-4A47-B68C51786475}"/>
              </a:ext>
            </a:extLst>
          </p:cNvPr>
          <p:cNvSpPr/>
          <p:nvPr/>
        </p:nvSpPr>
        <p:spPr>
          <a:xfrm>
            <a:off x="7673970" y="3090363"/>
            <a:ext cx="2564479" cy="2571073"/>
          </a:xfrm>
          <a:custGeom>
            <a:avLst/>
            <a:gdLst/>
            <a:ahLst/>
            <a:cxnLst/>
            <a:rect l="l" t="t" r="r" b="b"/>
            <a:pathLst>
              <a:path w="606765" h="648080">
                <a:moveTo>
                  <a:pt x="0" y="0"/>
                </a:moveTo>
                <a:lnTo>
                  <a:pt x="606765" y="0"/>
                </a:lnTo>
                <a:lnTo>
                  <a:pt x="606765" y="648080"/>
                </a:lnTo>
                <a:lnTo>
                  <a:pt x="0" y="6480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
        <p:nvSpPr>
          <p:cNvPr id="5" name="Freeform 21">
            <a:extLst>
              <a:ext uri="{FF2B5EF4-FFF2-40B4-BE49-F238E27FC236}">
                <a16:creationId xmlns:a16="http://schemas.microsoft.com/office/drawing/2014/main" id="{A52D6FB3-7CEC-DE4B-6D97-9EC95242E7AD}"/>
              </a:ext>
            </a:extLst>
          </p:cNvPr>
          <p:cNvSpPr/>
          <p:nvPr/>
        </p:nvSpPr>
        <p:spPr>
          <a:xfrm>
            <a:off x="13425788" y="3090363"/>
            <a:ext cx="3183540" cy="2475203"/>
          </a:xfrm>
          <a:custGeom>
            <a:avLst/>
            <a:gdLst/>
            <a:ahLst/>
            <a:cxnLst/>
            <a:rect l="l" t="t" r="r" b="b"/>
            <a:pathLst>
              <a:path w="1092418" h="849355">
                <a:moveTo>
                  <a:pt x="0" y="0"/>
                </a:moveTo>
                <a:lnTo>
                  <a:pt x="1092418" y="0"/>
                </a:lnTo>
                <a:lnTo>
                  <a:pt x="1092418" y="849355"/>
                </a:lnTo>
                <a:lnTo>
                  <a:pt x="0" y="84935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13" name="TextBox 13"/>
          <p:cNvSpPr txBox="1"/>
          <p:nvPr/>
        </p:nvSpPr>
        <p:spPr>
          <a:xfrm>
            <a:off x="4114802" y="2680873"/>
            <a:ext cx="5715000" cy="4502579"/>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cs typeface="Arial" panose="020B0604020202020204" pitchFamily="34" charset="0"/>
              </a:rPr>
              <a:t>Để in được bức tranh in độc bản, HS cần lên ý tưởng chi tiết và lựa chọn chất liệu sao cho phù hợp. </a:t>
            </a:r>
          </a:p>
        </p:txBody>
      </p:sp>
      <p:sp>
        <p:nvSpPr>
          <p:cNvPr id="21" name="Arrow: Pentagon 20">
            <a:extLst>
              <a:ext uri="{FF2B5EF4-FFF2-40B4-BE49-F238E27FC236}">
                <a16:creationId xmlns:a16="http://schemas.microsoft.com/office/drawing/2014/main" id="{AD36EDBB-79C0-E640-0C0E-D11D0886C310}"/>
              </a:ext>
            </a:extLst>
          </p:cNvPr>
          <p:cNvSpPr/>
          <p:nvPr/>
        </p:nvSpPr>
        <p:spPr>
          <a:xfrm>
            <a:off x="0" y="761332"/>
            <a:ext cx="35052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Lưu ý</a:t>
            </a:r>
            <a:endParaRPr lang="en-US" sz="5000" b="1" dirty="0">
              <a:solidFill>
                <a:schemeClr val="tx1"/>
              </a:solidFill>
              <a:latin typeface="Arial" panose="020B0604020202020204" pitchFamily="34" charset="0"/>
              <a:cs typeface="Arial" panose="020B0604020202020204" pitchFamily="34" charset="0"/>
            </a:endParaRPr>
          </a:p>
        </p:txBody>
      </p:sp>
      <p:sp>
        <p:nvSpPr>
          <p:cNvPr id="4" name="TextBox 13">
            <a:extLst>
              <a:ext uri="{FF2B5EF4-FFF2-40B4-BE49-F238E27FC236}">
                <a16:creationId xmlns:a16="http://schemas.microsoft.com/office/drawing/2014/main" id="{2701955B-6ED3-C1CE-0F3F-13B0D2A02C56}"/>
              </a:ext>
            </a:extLst>
          </p:cNvPr>
          <p:cNvSpPr txBox="1"/>
          <p:nvPr/>
        </p:nvSpPr>
        <p:spPr>
          <a:xfrm>
            <a:off x="10516125" y="4469139"/>
            <a:ext cx="5715000" cy="4502579"/>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cs typeface="Arial" panose="020B0604020202020204" pitchFamily="34" charset="0"/>
              </a:rPr>
              <a:t>Mỗi chất liệu có bề mặt khác nhau nên khi thực hành cũng cần chú ý đến độ đậm, nhạt của màu in để in</a:t>
            </a:r>
            <a:r>
              <a:rPr lang="en-US" sz="4000" dirty="0">
                <a:solidFill>
                  <a:srgbClr val="000000"/>
                </a:solidFill>
                <a:effectLst/>
                <a:latin typeface="Arial" panose="020B0604020202020204" pitchFamily="34" charset="0"/>
                <a:cs typeface="Arial" panose="020B0604020202020204" pitchFamily="34" charset="0"/>
              </a:rPr>
              <a:t>.</a:t>
            </a:r>
            <a:endParaRPr lang="vi-VN" sz="4000" dirty="0">
              <a:effectLst/>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C37AB942-EA6B-5A70-01A8-631B4EF4021F}"/>
              </a:ext>
            </a:extLst>
          </p:cNvPr>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6" name="Freeform 4">
            <a:extLst>
              <a:ext uri="{FF2B5EF4-FFF2-40B4-BE49-F238E27FC236}">
                <a16:creationId xmlns:a16="http://schemas.microsoft.com/office/drawing/2014/main" id="{2B834CB9-6155-40C4-B59D-F8CC93C299E0}"/>
              </a:ext>
            </a:extLst>
          </p:cNvPr>
          <p:cNvSpPr/>
          <p:nvPr/>
        </p:nvSpPr>
        <p:spPr>
          <a:xfrm rot="-10800000">
            <a:off x="16150534" y="6046222"/>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7" name="Freeform 5">
            <a:extLst>
              <a:ext uri="{FF2B5EF4-FFF2-40B4-BE49-F238E27FC236}">
                <a16:creationId xmlns:a16="http://schemas.microsoft.com/office/drawing/2014/main" id="{208F8CEB-EA15-713E-62C8-82826D817C2C}"/>
              </a:ext>
            </a:extLst>
          </p:cNvPr>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6">
            <a:extLst>
              <a:ext uri="{FF2B5EF4-FFF2-40B4-BE49-F238E27FC236}">
                <a16:creationId xmlns:a16="http://schemas.microsoft.com/office/drawing/2014/main" id="{77769D8D-4181-E14C-5CDC-254020BF9F8D}"/>
              </a:ext>
            </a:extLst>
          </p:cNvPr>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80">
            <a:extLst>
              <a:ext uri="{FF2B5EF4-FFF2-40B4-BE49-F238E27FC236}">
                <a16:creationId xmlns:a16="http://schemas.microsoft.com/office/drawing/2014/main" id="{B6BEA3F6-6C37-C99E-6E06-0AC5F9C11F96}"/>
              </a:ext>
            </a:extLst>
          </p:cNvPr>
          <p:cNvSpPr/>
          <p:nvPr/>
        </p:nvSpPr>
        <p:spPr>
          <a:xfrm>
            <a:off x="1007562" y="3824939"/>
            <a:ext cx="2853058" cy="7110429"/>
          </a:xfrm>
          <a:custGeom>
            <a:avLst/>
            <a:gdLst/>
            <a:ahLst/>
            <a:cxnLst/>
            <a:rect l="l" t="t" r="r" b="b"/>
            <a:pathLst>
              <a:path w="558173" h="1391085">
                <a:moveTo>
                  <a:pt x="0" y="0"/>
                </a:moveTo>
                <a:lnTo>
                  <a:pt x="558173" y="0"/>
                </a:lnTo>
                <a:lnTo>
                  <a:pt x="558173" y="1391085"/>
                </a:lnTo>
                <a:lnTo>
                  <a:pt x="0" y="1391085"/>
                </a:lnTo>
                <a:lnTo>
                  <a:pt x="0" y="0"/>
                </a:lnTo>
                <a:close/>
              </a:path>
            </a:pathLst>
          </a:custGeom>
          <a:blipFill>
            <a:blip r:embed="rId8"/>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88082029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AD36EDBB-79C0-E640-0C0E-D11D0886C310}"/>
              </a:ext>
            </a:extLst>
          </p:cNvPr>
          <p:cNvSpPr/>
          <p:nvPr/>
        </p:nvSpPr>
        <p:spPr>
          <a:xfrm>
            <a:off x="0" y="761332"/>
            <a:ext cx="57150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Gợi ý ý tưởng</a:t>
            </a:r>
            <a:endParaRPr lang="en-US" sz="5000" b="1" dirty="0">
              <a:solidFill>
                <a:schemeClr val="tx1"/>
              </a:solidFill>
              <a:latin typeface="Arial" panose="020B0604020202020204" pitchFamily="34" charset="0"/>
              <a:cs typeface="Arial" panose="020B0604020202020204" pitchFamily="34" charset="0"/>
            </a:endParaRPr>
          </a:p>
        </p:txBody>
      </p:sp>
      <p:pic>
        <p:nvPicPr>
          <p:cNvPr id="6146" name="Picture 2" descr="Tranh in và những điều cần biết - Capri Home">
            <a:extLst>
              <a:ext uri="{FF2B5EF4-FFF2-40B4-BE49-F238E27FC236}">
                <a16:creationId xmlns:a16="http://schemas.microsoft.com/office/drawing/2014/main" id="{1EA3D578-FF50-8AF2-7A4F-73699DE22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28900"/>
            <a:ext cx="6393180" cy="6393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Mĩ Thuật 6-Tranh in hoa lá | Chủ đề 1 bài 3">
            <a:extLst>
              <a:ext uri="{FF2B5EF4-FFF2-40B4-BE49-F238E27FC236}">
                <a16:creationId xmlns:a16="http://schemas.microsoft.com/office/drawing/2014/main" id="{3E69E0CD-5C1C-35B2-F7BD-F877DED839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r="13125"/>
          <a:stretch/>
        </p:blipFill>
        <p:spPr bwMode="auto">
          <a:xfrm>
            <a:off x="8386995" y="2628900"/>
            <a:ext cx="8453205" cy="6393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56"/>
      </p:ext>
    </p:extLst>
  </p:cSld>
  <p:clrMapOvr>
    <a:masterClrMapping/>
  </p:clrMapOvr>
  <p:transition spd="med">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AD36EDBB-79C0-E640-0C0E-D11D0886C310}"/>
              </a:ext>
            </a:extLst>
          </p:cNvPr>
          <p:cNvSpPr/>
          <p:nvPr/>
        </p:nvSpPr>
        <p:spPr>
          <a:xfrm>
            <a:off x="0" y="761332"/>
            <a:ext cx="57150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Gợi </a:t>
            </a:r>
            <a:r>
              <a:rPr lang="vi-VN" sz="5000" b="1" dirty="0" smtClean="0">
                <a:solidFill>
                  <a:schemeClr val="tx1"/>
                </a:solidFill>
                <a:latin typeface="Arial" panose="020B0604020202020204" pitchFamily="34" charset="0"/>
                <a:cs typeface="Arial" panose="020B0604020202020204" pitchFamily="34" charset="0"/>
              </a:rPr>
              <a:t> </a:t>
            </a:r>
            <a:r>
              <a:rPr lang="vi-VN" sz="5000" b="1" dirty="0">
                <a:solidFill>
                  <a:schemeClr val="tx1"/>
                </a:solidFill>
                <a:latin typeface="Arial" panose="020B0604020202020204" pitchFamily="34" charset="0"/>
                <a:cs typeface="Arial" panose="020B0604020202020204" pitchFamily="34" charset="0"/>
              </a:rPr>
              <a:t>ý tưởng</a:t>
            </a:r>
            <a:endParaRPr lang="en-US" sz="5000" b="1" dirty="0">
              <a:solidFill>
                <a:schemeClr val="tx1"/>
              </a:solidFill>
              <a:latin typeface="Arial" panose="020B0604020202020204" pitchFamily="34" charset="0"/>
              <a:cs typeface="Arial" panose="020B0604020202020204" pitchFamily="34" charset="0"/>
            </a:endParaRPr>
          </a:p>
        </p:txBody>
      </p:sp>
      <p:pic>
        <p:nvPicPr>
          <p:cNvPr id="7170" name="Picture 2" descr="Tranh tô màu 'Mèo con dễ thương' - VnExpress Đời sống">
            <a:extLst>
              <a:ext uri="{FF2B5EF4-FFF2-40B4-BE49-F238E27FC236}">
                <a16:creationId xmlns:a16="http://schemas.microsoft.com/office/drawing/2014/main" id="{EC32E8EB-B0AB-0EE8-A98B-F158231F4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42" y="3083422"/>
            <a:ext cx="4762500" cy="57435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ô màu Chim và Hoa Dành Cho Người Lớn - Trang Tô Màu Cho Bé">
            <a:extLst>
              <a:ext uri="{FF2B5EF4-FFF2-40B4-BE49-F238E27FC236}">
                <a16:creationId xmlns:a16="http://schemas.microsoft.com/office/drawing/2014/main" id="{67B2B42C-36E4-519C-9F7E-301BDFF31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042" y="2552700"/>
            <a:ext cx="5257800" cy="68050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ua Vườn Địa Đàng Của Mèo (Tô Màu Dành Cho Người Lớn) tại VIETNAMBOOK | Tiki">
            <a:extLst>
              <a:ext uri="{FF2B5EF4-FFF2-40B4-BE49-F238E27FC236}">
                <a16:creationId xmlns:a16="http://schemas.microsoft.com/office/drawing/2014/main" id="{FCA5BD50-6602-5180-1A44-D52F1BA8E9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20600" y="2552700"/>
            <a:ext cx="4901083" cy="680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55790"/>
      </p:ext>
    </p:extLst>
  </p:cSld>
  <p:clrMapOvr>
    <a:masterClrMapping/>
  </p:clrMapOvr>
  <p:transition spd="med">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5186148" y="5720704"/>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7" name="Group 16">
            <a:extLst>
              <a:ext uri="{FF2B5EF4-FFF2-40B4-BE49-F238E27FC236}">
                <a16:creationId xmlns:a16="http://schemas.microsoft.com/office/drawing/2014/main" id="{193DDDD2-AF37-DFFF-CFEE-BB84C6A98ED5}"/>
              </a:ext>
            </a:extLst>
          </p:cNvPr>
          <p:cNvGrpSpPr/>
          <p:nvPr/>
        </p:nvGrpSpPr>
        <p:grpSpPr>
          <a:xfrm>
            <a:off x="2819400" y="6145626"/>
            <a:ext cx="12862963" cy="3103773"/>
            <a:chOff x="1115033" y="2992441"/>
            <a:chExt cx="13941468" cy="4661472"/>
          </a:xfrm>
        </p:grpSpPr>
        <p:sp>
          <p:nvSpPr>
            <p:cNvPr id="7" name="Freeform 7"/>
            <p:cNvSpPr/>
            <p:nvPr/>
          </p:nvSpPr>
          <p:spPr>
            <a:xfrm rot="21439638">
              <a:off x="9399779" y="3088019"/>
              <a:ext cx="5656722" cy="4565894"/>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8" name="Freeform 8"/>
            <p:cNvSpPr/>
            <p:nvPr/>
          </p:nvSpPr>
          <p:spPr>
            <a:xfrm>
              <a:off x="1115033" y="2992441"/>
              <a:ext cx="13116191" cy="4661373"/>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lIns="540000" anchor="ctr"/>
            <a:lstStyle/>
            <a:p>
              <a:pPr marL="431800" lvl="1" algn="just">
                <a:lnSpc>
                  <a:spcPct val="150000"/>
                </a:lnSpc>
              </a:pPr>
              <a:r>
                <a:rPr lang="en-US" sz="4400" spc="105" dirty="0" err="1">
                  <a:solidFill>
                    <a:srgbClr val="000000"/>
                  </a:solidFill>
                  <a:latin typeface="Arial" panose="020B0604020202020204" pitchFamily="34" charset="0"/>
                  <a:cs typeface="Arial" panose="020B0604020202020204" pitchFamily="34" charset="0"/>
                </a:rPr>
                <a:t>Các</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em</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hãy</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quan</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sát</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hình</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ảnh</a:t>
              </a:r>
              <a:r>
                <a:rPr lang="en-US" sz="4400" spc="105" dirty="0">
                  <a:solidFill>
                    <a:srgbClr val="000000"/>
                  </a:solidFill>
                  <a:latin typeface="Arial" panose="020B0604020202020204" pitchFamily="34" charset="0"/>
                  <a:cs typeface="Arial" panose="020B0604020202020204" pitchFamily="34" charset="0"/>
                </a:rPr>
                <a:t> SGK, tr.35 </a:t>
              </a:r>
              <a:r>
                <a:rPr lang="en-US" sz="4400" spc="105" dirty="0" err="1">
                  <a:solidFill>
                    <a:srgbClr val="000000"/>
                  </a:solidFill>
                  <a:latin typeface="Arial" panose="020B0604020202020204" pitchFamily="34" charset="0"/>
                  <a:cs typeface="Arial" panose="020B0604020202020204" pitchFamily="34" charset="0"/>
                </a:rPr>
                <a:t>để</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nắm</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được</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các</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bước</a:t>
              </a:r>
              <a:r>
                <a:rPr lang="en-US" sz="4400" spc="105" dirty="0">
                  <a:solidFill>
                    <a:srgbClr val="000000"/>
                  </a:solidFill>
                  <a:latin typeface="Arial" panose="020B0604020202020204" pitchFamily="34" charset="0"/>
                  <a:cs typeface="Arial" panose="020B0604020202020204" pitchFamily="34" charset="0"/>
                </a:rPr>
                <a:t> in </a:t>
              </a:r>
              <a:r>
                <a:rPr lang="en-US" sz="4400" spc="105" dirty="0" err="1">
                  <a:solidFill>
                    <a:srgbClr val="000000"/>
                  </a:solidFill>
                  <a:latin typeface="Arial" panose="020B0604020202020204" pitchFamily="34" charset="0"/>
                  <a:cs typeface="Arial" panose="020B0604020202020204" pitchFamily="34" charset="0"/>
                </a:rPr>
                <a:t>tranh</a:t>
              </a:r>
              <a:r>
                <a:rPr lang="en-US" sz="4400" spc="105" dirty="0">
                  <a:solidFill>
                    <a:srgbClr val="000000"/>
                  </a:solidFill>
                  <a:latin typeface="Arial" panose="020B0604020202020204" pitchFamily="34" charset="0"/>
                  <a:cs typeface="Arial" panose="020B0604020202020204" pitchFamily="34" charset="0"/>
                </a:rPr>
                <a:t> </a:t>
              </a:r>
              <a:r>
                <a:rPr lang="vi-VN" sz="4400" spc="105" dirty="0">
                  <a:solidFill>
                    <a:srgbClr val="000000"/>
                  </a:solidFill>
                  <a:latin typeface="Arial" panose="020B0604020202020204" pitchFamily="34" charset="0"/>
                  <a:cs typeface="Arial" panose="020B0604020202020204" pitchFamily="34" charset="0"/>
                </a:rPr>
                <a:t>độc bản.</a:t>
              </a:r>
              <a:endParaRPr lang="en-US" sz="4400" i="1" dirty="0">
                <a:solidFill>
                  <a:srgbClr val="000000"/>
                </a:solidFill>
                <a:latin typeface="Arial" panose="020B0604020202020204" pitchFamily="34" charset="0"/>
                <a:cs typeface="Arial" panose="020B0604020202020204" pitchFamily="34" charset="0"/>
              </a:endParaRPr>
            </a:p>
          </p:txBody>
        </p:sp>
      </p:grpSp>
      <p:sp>
        <p:nvSpPr>
          <p:cNvPr id="9" name="TextBox 9"/>
          <p:cNvSpPr txBox="1"/>
          <p:nvPr/>
        </p:nvSpPr>
        <p:spPr>
          <a:xfrm>
            <a:off x="1524572" y="999716"/>
            <a:ext cx="4802975" cy="923330"/>
          </a:xfrm>
          <a:prstGeom prst="rect">
            <a:avLst/>
          </a:prstGeom>
        </p:spPr>
        <p:txBody>
          <a:bodyPr wrap="square" lIns="0" tIns="0" rIns="0" bIns="0" rtlCol="0" anchor="t">
            <a:spAutoFit/>
          </a:bodyPr>
          <a:lstStyle/>
          <a:p>
            <a:pPr algn="l">
              <a:lnSpc>
                <a:spcPts val="7200"/>
              </a:lnSpc>
            </a:pPr>
            <a:r>
              <a:rPr lang="vi-VN" sz="6000" b="1" dirty="0">
                <a:solidFill>
                  <a:srgbClr val="383F44"/>
                </a:solidFill>
                <a:latin typeface="Arial" panose="020B0604020202020204" pitchFamily="34" charset="0"/>
                <a:cs typeface="Arial" panose="020B0604020202020204" pitchFamily="34" charset="0"/>
              </a:rPr>
              <a:t>Thực hành</a:t>
            </a:r>
            <a:endParaRPr lang="en-US" sz="6000" b="1" dirty="0">
              <a:solidFill>
                <a:srgbClr val="383F44"/>
              </a:solidFill>
              <a:latin typeface="Arial" panose="020B0604020202020204" pitchFamily="34" charset="0"/>
              <a:cs typeface="Arial" panose="020B0604020202020204" pitchFamily="34" charset="0"/>
            </a:endParaRPr>
          </a:p>
        </p:txBody>
      </p:sp>
      <p:sp>
        <p:nvSpPr>
          <p:cNvPr id="2" name="Freeform 10">
            <a:extLst>
              <a:ext uri="{FF2B5EF4-FFF2-40B4-BE49-F238E27FC236}">
                <a16:creationId xmlns:a16="http://schemas.microsoft.com/office/drawing/2014/main" id="{A9D9E449-403A-A0A6-3E46-E640081A9346}"/>
              </a:ext>
            </a:extLst>
          </p:cNvPr>
          <p:cNvSpPr/>
          <p:nvPr/>
        </p:nvSpPr>
        <p:spPr>
          <a:xfrm rot="7121970">
            <a:off x="14881102" y="-545758"/>
            <a:ext cx="4474404" cy="570258"/>
          </a:xfrm>
          <a:custGeom>
            <a:avLst/>
            <a:gdLst/>
            <a:ahLst/>
            <a:cxnLst/>
            <a:rect l="l" t="t" r="r" b="b"/>
            <a:pathLst>
              <a:path w="4474404" h="570258">
                <a:moveTo>
                  <a:pt x="0" y="0"/>
                </a:moveTo>
                <a:lnTo>
                  <a:pt x="4474404" y="0"/>
                </a:lnTo>
                <a:lnTo>
                  <a:pt x="4474404" y="570258"/>
                </a:lnTo>
                <a:lnTo>
                  <a:pt x="0" y="570258"/>
                </a:lnTo>
                <a:lnTo>
                  <a:pt x="0" y="0"/>
                </a:lnTo>
                <a:close/>
              </a:path>
            </a:pathLst>
          </a:custGeom>
          <a:blipFill>
            <a:blip r:embed="rId9"/>
            <a:stretch>
              <a:fillRect l="-44201" r="-6"/>
            </a:stretch>
          </a:blipFill>
        </p:spPr>
      </p:sp>
      <p:sp>
        <p:nvSpPr>
          <p:cNvPr id="10" name="Freeform 11">
            <a:extLst>
              <a:ext uri="{FF2B5EF4-FFF2-40B4-BE49-F238E27FC236}">
                <a16:creationId xmlns:a16="http://schemas.microsoft.com/office/drawing/2014/main" id="{A19482FD-BABE-256F-194D-C50A9DAF287A}"/>
              </a:ext>
            </a:extLst>
          </p:cNvPr>
          <p:cNvSpPr/>
          <p:nvPr/>
        </p:nvSpPr>
        <p:spPr>
          <a:xfrm rot="9004273">
            <a:off x="15703886" y="1416178"/>
            <a:ext cx="4760508" cy="560802"/>
          </a:xfrm>
          <a:custGeom>
            <a:avLst/>
            <a:gdLst/>
            <a:ahLst/>
            <a:cxnLst/>
            <a:rect l="l" t="t" r="r" b="b"/>
            <a:pathLst>
              <a:path w="4760508" h="560802">
                <a:moveTo>
                  <a:pt x="0" y="0"/>
                </a:moveTo>
                <a:lnTo>
                  <a:pt x="4760508" y="0"/>
                </a:lnTo>
                <a:lnTo>
                  <a:pt x="4760508" y="560802"/>
                </a:lnTo>
                <a:lnTo>
                  <a:pt x="0" y="560802"/>
                </a:lnTo>
                <a:lnTo>
                  <a:pt x="0" y="0"/>
                </a:lnTo>
                <a:close/>
              </a:path>
            </a:pathLst>
          </a:custGeom>
          <a:blipFill>
            <a:blip r:embed="rId10"/>
            <a:stretch>
              <a:fillRect l="-35539"/>
            </a:stretch>
          </a:blipFill>
        </p:spPr>
      </p:sp>
      <p:pic>
        <p:nvPicPr>
          <p:cNvPr id="11" name="Picture 10">
            <a:extLst>
              <a:ext uri="{FF2B5EF4-FFF2-40B4-BE49-F238E27FC236}">
                <a16:creationId xmlns:a16="http://schemas.microsoft.com/office/drawing/2014/main" id="{F4735816-24DF-22F5-4408-E1FBA19E9EC4}"/>
              </a:ext>
            </a:extLst>
          </p:cNvPr>
          <p:cNvPicPr>
            <a:picLocks noChangeAspect="1"/>
          </p:cNvPicPr>
          <p:nvPr/>
        </p:nvPicPr>
        <p:blipFill rotWithShape="1">
          <a:blip r:embed="rId11">
            <a:extLst>
              <a:ext uri="{28A0092B-C50C-407E-A947-70E740481C1C}">
                <a14:useLocalDpi xmlns:a14="http://schemas.microsoft.com/office/drawing/2010/main" val="0"/>
              </a:ext>
            </a:extLst>
          </a:blip>
          <a:srcRect b="16530"/>
          <a:stretch/>
        </p:blipFill>
        <p:spPr>
          <a:xfrm>
            <a:off x="4702687" y="2431913"/>
            <a:ext cx="4041484" cy="3053971"/>
          </a:xfrm>
          <a:prstGeom prst="rect">
            <a:avLst/>
          </a:prstGeom>
        </p:spPr>
      </p:pic>
      <p:pic>
        <p:nvPicPr>
          <p:cNvPr id="12" name="Picture 11">
            <a:extLst>
              <a:ext uri="{FF2B5EF4-FFF2-40B4-BE49-F238E27FC236}">
                <a16:creationId xmlns:a16="http://schemas.microsoft.com/office/drawing/2014/main" id="{FD778A56-168A-C312-CB36-ED1CF71B5162}"/>
              </a:ext>
            </a:extLst>
          </p:cNvPr>
          <p:cNvPicPr>
            <a:picLocks noChangeAspect="1"/>
          </p:cNvPicPr>
          <p:nvPr/>
        </p:nvPicPr>
        <p:blipFill rotWithShape="1">
          <a:blip r:embed="rId12">
            <a:extLst>
              <a:ext uri="{28A0092B-C50C-407E-A947-70E740481C1C}">
                <a14:useLocalDpi xmlns:a14="http://schemas.microsoft.com/office/drawing/2010/main" val="0"/>
              </a:ext>
            </a:extLst>
          </a:blip>
          <a:srcRect b="15618"/>
          <a:stretch/>
        </p:blipFill>
        <p:spPr>
          <a:xfrm>
            <a:off x="172896" y="2431913"/>
            <a:ext cx="4026502" cy="3053971"/>
          </a:xfrm>
          <a:prstGeom prst="rect">
            <a:avLst/>
          </a:prstGeom>
        </p:spPr>
      </p:pic>
      <p:pic>
        <p:nvPicPr>
          <p:cNvPr id="13" name="Picture 12">
            <a:extLst>
              <a:ext uri="{FF2B5EF4-FFF2-40B4-BE49-F238E27FC236}">
                <a16:creationId xmlns:a16="http://schemas.microsoft.com/office/drawing/2014/main" id="{284A2DFD-D25F-09A4-A0AE-C9CE4A0ABA4F}"/>
              </a:ext>
            </a:extLst>
          </p:cNvPr>
          <p:cNvPicPr>
            <a:picLocks noChangeAspect="1"/>
          </p:cNvPicPr>
          <p:nvPr/>
        </p:nvPicPr>
        <p:blipFill rotWithShape="1">
          <a:blip r:embed="rId13">
            <a:extLst>
              <a:ext uri="{28A0092B-C50C-407E-A947-70E740481C1C}">
                <a14:useLocalDpi xmlns:a14="http://schemas.microsoft.com/office/drawing/2010/main" val="0"/>
              </a:ext>
            </a:extLst>
          </a:blip>
          <a:srcRect b="20102"/>
          <a:stretch/>
        </p:blipFill>
        <p:spPr>
          <a:xfrm>
            <a:off x="13944600" y="2425942"/>
            <a:ext cx="4165448" cy="3053971"/>
          </a:xfrm>
          <a:prstGeom prst="rect">
            <a:avLst/>
          </a:prstGeom>
        </p:spPr>
      </p:pic>
      <p:pic>
        <p:nvPicPr>
          <p:cNvPr id="14" name="Picture 13">
            <a:extLst>
              <a:ext uri="{FF2B5EF4-FFF2-40B4-BE49-F238E27FC236}">
                <a16:creationId xmlns:a16="http://schemas.microsoft.com/office/drawing/2014/main" id="{9EBAEAF1-6728-6D3B-4F6B-14DBE2656208}"/>
              </a:ext>
            </a:extLst>
          </p:cNvPr>
          <p:cNvPicPr>
            <a:picLocks noChangeAspect="1"/>
          </p:cNvPicPr>
          <p:nvPr/>
        </p:nvPicPr>
        <p:blipFill rotWithShape="1">
          <a:blip r:embed="rId14">
            <a:extLst>
              <a:ext uri="{28A0092B-C50C-407E-A947-70E740481C1C}">
                <a14:useLocalDpi xmlns:a14="http://schemas.microsoft.com/office/drawing/2010/main" val="0"/>
              </a:ext>
            </a:extLst>
          </a:blip>
          <a:srcRect b="16923"/>
          <a:stretch/>
        </p:blipFill>
        <p:spPr>
          <a:xfrm>
            <a:off x="9215808" y="2425942"/>
            <a:ext cx="4307324" cy="2999085"/>
          </a:xfrm>
          <a:prstGeom prst="rect">
            <a:avLst/>
          </a:prstGeom>
        </p:spPr>
      </p:pic>
    </p:spTree>
    <p:extLst>
      <p:ext uri="{BB962C8B-B14F-4D97-AF65-F5344CB8AC3E}">
        <p14:creationId xmlns:p14="http://schemas.microsoft.com/office/powerpoint/2010/main" val="428135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par>
                                <p:cTn id="15" presetID="1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par>
                                <p:cTn id="23" presetID="1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par>
                                <p:cTn id="27" presetID="1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p:tgtEl>
                                          <p:spTgt spid="13"/>
                                        </p:tgtEl>
                                        <p:attrNameLst>
                                          <p:attrName>ppt_y</p:attrName>
                                        </p:attrNameLst>
                                      </p:cBhvr>
                                      <p:tavLst>
                                        <p:tav tm="0">
                                          <p:val>
                                            <p:strVal val="#ppt_y+#ppt_h*1.125000"/>
                                          </p:val>
                                        </p:tav>
                                        <p:tav tm="100000">
                                          <p:val>
                                            <p:strVal val="#ppt_y"/>
                                          </p:val>
                                        </p:tav>
                                      </p:tavLst>
                                    </p:anim>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9" name="Freeform 9"/>
          <p:cNvSpPr/>
          <p:nvPr/>
        </p:nvSpPr>
        <p:spPr>
          <a:xfrm>
            <a:off x="3425060" y="2345774"/>
            <a:ext cx="2518541" cy="812292"/>
          </a:xfrm>
          <a:custGeom>
            <a:avLst/>
            <a:gdLst/>
            <a:ahLst/>
            <a:cxnLst/>
            <a:rect l="l" t="t" r="r" b="b"/>
            <a:pathLst>
              <a:path w="663320" h="213937">
                <a:moveTo>
                  <a:pt x="106968" y="0"/>
                </a:moveTo>
                <a:lnTo>
                  <a:pt x="556351" y="0"/>
                </a:lnTo>
                <a:cubicBezTo>
                  <a:pt x="615428" y="0"/>
                  <a:pt x="663320" y="47891"/>
                  <a:pt x="663320" y="106968"/>
                </a:cubicBezTo>
                <a:lnTo>
                  <a:pt x="663320" y="106968"/>
                </a:lnTo>
                <a:cubicBezTo>
                  <a:pt x="663320" y="135338"/>
                  <a:pt x="652050" y="162546"/>
                  <a:pt x="631989" y="182607"/>
                </a:cubicBezTo>
                <a:cubicBezTo>
                  <a:pt x="611929" y="202667"/>
                  <a:pt x="584721" y="213937"/>
                  <a:pt x="556351" y="213937"/>
                </a:cubicBezTo>
                <a:lnTo>
                  <a:pt x="106968" y="213937"/>
                </a:lnTo>
                <a:cubicBezTo>
                  <a:pt x="78599" y="213937"/>
                  <a:pt x="51391" y="202667"/>
                  <a:pt x="31330" y="182607"/>
                </a:cubicBezTo>
                <a:cubicBezTo>
                  <a:pt x="11270" y="162546"/>
                  <a:pt x="0" y="135338"/>
                  <a:pt x="0" y="106968"/>
                </a:cubicBezTo>
                <a:lnTo>
                  <a:pt x="0" y="106968"/>
                </a:lnTo>
                <a:cubicBezTo>
                  <a:pt x="0" y="78599"/>
                  <a:pt x="11270" y="51391"/>
                  <a:pt x="31330" y="31330"/>
                </a:cubicBezTo>
                <a:cubicBezTo>
                  <a:pt x="51391" y="11270"/>
                  <a:pt x="78599" y="0"/>
                  <a:pt x="106968" y="0"/>
                </a:cubicBezTo>
                <a:close/>
              </a:path>
            </a:pathLst>
          </a:custGeom>
          <a:solidFill>
            <a:schemeClr val="bg1">
              <a:lumMod val="95000"/>
            </a:schemeClr>
          </a:solidFill>
          <a:ln w="38100" cap="rnd">
            <a:solidFill>
              <a:schemeClr val="bg1">
                <a:lumMod val="50000"/>
              </a:schemeClr>
            </a:solidFill>
            <a:prstDash val="solid"/>
            <a:round/>
          </a:ln>
          <a:effectLst/>
        </p:spPr>
        <p:txBody>
          <a:bodyPr anchor="ctr"/>
          <a:lstStyle/>
          <a:p>
            <a:pPr algn="ctr"/>
            <a:r>
              <a:rPr lang="en-US" sz="3600" b="1" spc="89" dirty="0" err="1">
                <a:solidFill>
                  <a:srgbClr val="000000"/>
                </a:solidFill>
                <a:latin typeface="Arial" panose="020B0604020202020204" pitchFamily="34" charset="0"/>
                <a:cs typeface="Arial" panose="020B0604020202020204" pitchFamily="34" charset="0"/>
              </a:rPr>
              <a:t>Bước</a:t>
            </a:r>
            <a:r>
              <a:rPr lang="en-US" sz="3600" b="1" spc="89" dirty="0">
                <a:solidFill>
                  <a:srgbClr val="000000"/>
                </a:solidFill>
                <a:latin typeface="Arial" panose="020B0604020202020204" pitchFamily="34" charset="0"/>
                <a:cs typeface="Arial" panose="020B0604020202020204" pitchFamily="34" charset="0"/>
              </a:rPr>
              <a:t> 1</a:t>
            </a:r>
          </a:p>
        </p:txBody>
      </p:sp>
      <p:sp>
        <p:nvSpPr>
          <p:cNvPr id="11" name="TextBox 11"/>
          <p:cNvSpPr txBox="1"/>
          <p:nvPr/>
        </p:nvSpPr>
        <p:spPr>
          <a:xfrm>
            <a:off x="3937837" y="491698"/>
            <a:ext cx="10412326" cy="769441"/>
          </a:xfrm>
          <a:prstGeom prst="rect">
            <a:avLst/>
          </a:prstGeom>
        </p:spPr>
        <p:txBody>
          <a:bodyPr lIns="0" tIns="0" rIns="0" bIns="0" rtlCol="0" anchor="t">
            <a:spAutoFit/>
          </a:bodyPr>
          <a:lstStyle/>
          <a:p>
            <a:pPr algn="ctr"/>
            <a:r>
              <a:rPr lang="vi-VN" sz="5000" b="1" dirty="0">
                <a:solidFill>
                  <a:srgbClr val="000000"/>
                </a:solidFill>
                <a:latin typeface="Arial" panose="020B0604020202020204" pitchFamily="34" charset="0"/>
                <a:cs typeface="Arial" panose="020B0604020202020204" pitchFamily="34" charset="0"/>
              </a:rPr>
              <a:t>Các bước in tranh độc bản</a:t>
            </a:r>
            <a:endParaRPr lang="en-US" sz="5000" b="1" dirty="0">
              <a:solidFill>
                <a:srgbClr val="000000"/>
              </a:solidFill>
              <a:latin typeface="Arial" panose="020B0604020202020204" pitchFamily="34" charset="0"/>
              <a:cs typeface="Arial" panose="020B0604020202020204" pitchFamily="34" charset="0"/>
            </a:endParaRPr>
          </a:p>
        </p:txBody>
      </p:sp>
      <p:sp>
        <p:nvSpPr>
          <p:cNvPr id="12" name="TextBox 12"/>
          <p:cNvSpPr txBox="1"/>
          <p:nvPr/>
        </p:nvSpPr>
        <p:spPr>
          <a:xfrm>
            <a:off x="2823554" y="3589725"/>
            <a:ext cx="3721552" cy="728341"/>
          </a:xfrm>
          <a:prstGeom prst="rect">
            <a:avLst/>
          </a:prstGeom>
        </p:spPr>
        <p:txBody>
          <a:bodyPr lIns="0" tIns="0" rIns="0" bIns="0" rtlCol="0" anchor="t">
            <a:spAutoFit/>
          </a:bodyPr>
          <a:lstStyle/>
          <a:p>
            <a:pPr algn="ctr">
              <a:lnSpc>
                <a:spcPct val="150000"/>
              </a:lnSpc>
            </a:pPr>
            <a:r>
              <a:rPr lang="en-US" sz="3600" spc="89" dirty="0" err="1">
                <a:solidFill>
                  <a:srgbClr val="000000"/>
                </a:solidFill>
                <a:latin typeface="Arial" panose="020B0604020202020204" pitchFamily="34" charset="0"/>
                <a:cs typeface="Arial" panose="020B0604020202020204" pitchFamily="34" charset="0"/>
              </a:rPr>
              <a:t>Vẽ</a:t>
            </a:r>
            <a:r>
              <a:rPr lang="en-US" sz="3600" spc="89" dirty="0">
                <a:solidFill>
                  <a:srgbClr val="000000"/>
                </a:solidFill>
                <a:latin typeface="Arial" panose="020B0604020202020204" pitchFamily="34" charset="0"/>
                <a:cs typeface="Arial" panose="020B0604020202020204" pitchFamily="34" charset="0"/>
              </a:rPr>
              <a:t> </a:t>
            </a:r>
            <a:r>
              <a:rPr lang="en-US" sz="3600" spc="89" dirty="0" err="1">
                <a:solidFill>
                  <a:srgbClr val="000000"/>
                </a:solidFill>
                <a:latin typeface="Arial" panose="020B0604020202020204" pitchFamily="34" charset="0"/>
                <a:cs typeface="Arial" panose="020B0604020202020204" pitchFamily="34" charset="0"/>
              </a:rPr>
              <a:t>phác</a:t>
            </a:r>
            <a:r>
              <a:rPr lang="en-US" sz="3600" spc="89" dirty="0">
                <a:solidFill>
                  <a:srgbClr val="000000"/>
                </a:solidFill>
                <a:latin typeface="Arial" panose="020B0604020202020204" pitchFamily="34" charset="0"/>
                <a:cs typeface="Arial" panose="020B0604020202020204" pitchFamily="34" charset="0"/>
              </a:rPr>
              <a:t> </a:t>
            </a:r>
            <a:r>
              <a:rPr lang="en-US" sz="3600" spc="89" dirty="0" err="1">
                <a:solidFill>
                  <a:srgbClr val="000000"/>
                </a:solidFill>
                <a:latin typeface="Arial" panose="020B0604020202020204" pitchFamily="34" charset="0"/>
                <a:cs typeface="Arial" panose="020B0604020202020204" pitchFamily="34" charset="0"/>
              </a:rPr>
              <a:t>bố</a:t>
            </a:r>
            <a:r>
              <a:rPr lang="en-US" sz="3600" spc="89" dirty="0">
                <a:solidFill>
                  <a:srgbClr val="000000"/>
                </a:solidFill>
                <a:latin typeface="Arial" panose="020B0604020202020204" pitchFamily="34" charset="0"/>
                <a:cs typeface="Arial" panose="020B0604020202020204" pitchFamily="34" charset="0"/>
              </a:rPr>
              <a:t> </a:t>
            </a:r>
            <a:r>
              <a:rPr lang="en-US" sz="3600" spc="89" dirty="0" err="1">
                <a:solidFill>
                  <a:srgbClr val="000000"/>
                </a:solidFill>
                <a:latin typeface="Arial" panose="020B0604020202020204" pitchFamily="34" charset="0"/>
                <a:cs typeface="Arial" panose="020B0604020202020204" pitchFamily="34" charset="0"/>
              </a:rPr>
              <a:t>cục</a:t>
            </a:r>
            <a:endParaRPr lang="en-US" sz="3600" spc="89" dirty="0">
              <a:solidFill>
                <a:srgbClr val="000000"/>
              </a:solidFill>
              <a:latin typeface="Arial" panose="020B0604020202020204" pitchFamily="34" charset="0"/>
              <a:cs typeface="Arial" panose="020B0604020202020204" pitchFamily="34" charset="0"/>
            </a:endParaRPr>
          </a:p>
        </p:txBody>
      </p:sp>
      <p:sp>
        <p:nvSpPr>
          <p:cNvPr id="13" name="TextBox 13"/>
          <p:cNvSpPr txBox="1"/>
          <p:nvPr/>
        </p:nvSpPr>
        <p:spPr>
          <a:xfrm>
            <a:off x="10401742" y="3418268"/>
            <a:ext cx="6381258" cy="1559338"/>
          </a:xfrm>
          <a:prstGeom prst="rect">
            <a:avLst/>
          </a:prstGeom>
        </p:spPr>
        <p:txBody>
          <a:bodyPr wrap="square" lIns="0" tIns="0" rIns="0" bIns="0" rtlCol="0" anchor="t">
            <a:spAutoFit/>
          </a:bodyPr>
          <a:lstStyle/>
          <a:p>
            <a:pPr algn="ctr">
              <a:lnSpc>
                <a:spcPct val="150000"/>
              </a:lnSpc>
            </a:pPr>
            <a:r>
              <a:rPr lang="en-US" sz="3600" spc="89" dirty="0">
                <a:solidFill>
                  <a:srgbClr val="000000"/>
                </a:solidFill>
                <a:latin typeface="Arial" panose="020B0604020202020204" pitchFamily="34" charset="0"/>
                <a:cs typeface="Arial" panose="020B0604020202020204" pitchFamily="34" charset="0"/>
              </a:rPr>
              <a:t>Can, in </a:t>
            </a:r>
            <a:r>
              <a:rPr lang="vi-VN" sz="3600" spc="89" dirty="0">
                <a:solidFill>
                  <a:srgbClr val="000000"/>
                </a:solidFill>
                <a:latin typeface="Arial" panose="020B0604020202020204" pitchFamily="34" charset="0"/>
                <a:cs typeface="Arial" panose="020B0604020202020204" pitchFamily="34" charset="0"/>
              </a:rPr>
              <a:t>hình lên tấm mica (lưu ý chiều của bức tranh)</a:t>
            </a:r>
            <a:endParaRPr lang="en-US" sz="3600" spc="89" dirty="0">
              <a:solidFill>
                <a:srgbClr val="000000"/>
              </a:solidFill>
              <a:latin typeface="Arial" panose="020B0604020202020204" pitchFamily="34" charset="0"/>
              <a:cs typeface="Arial" panose="020B0604020202020204" pitchFamily="34" charset="0"/>
            </a:endParaRPr>
          </a:p>
        </p:txBody>
      </p:sp>
      <p:sp>
        <p:nvSpPr>
          <p:cNvPr id="17" name="Freeform 17"/>
          <p:cNvSpPr/>
          <p:nvPr/>
        </p:nvSpPr>
        <p:spPr>
          <a:xfrm>
            <a:off x="12344400" y="2345774"/>
            <a:ext cx="2518541" cy="812292"/>
          </a:xfrm>
          <a:custGeom>
            <a:avLst/>
            <a:gdLst/>
            <a:ahLst/>
            <a:cxnLst/>
            <a:rect l="l" t="t" r="r" b="b"/>
            <a:pathLst>
              <a:path w="663320" h="213937">
                <a:moveTo>
                  <a:pt x="106968" y="0"/>
                </a:moveTo>
                <a:lnTo>
                  <a:pt x="556351" y="0"/>
                </a:lnTo>
                <a:cubicBezTo>
                  <a:pt x="615428" y="0"/>
                  <a:pt x="663320" y="47891"/>
                  <a:pt x="663320" y="106968"/>
                </a:cubicBezTo>
                <a:lnTo>
                  <a:pt x="663320" y="106968"/>
                </a:lnTo>
                <a:cubicBezTo>
                  <a:pt x="663320" y="135338"/>
                  <a:pt x="652050" y="162546"/>
                  <a:pt x="631989" y="182607"/>
                </a:cubicBezTo>
                <a:cubicBezTo>
                  <a:pt x="611929" y="202667"/>
                  <a:pt x="584721" y="213937"/>
                  <a:pt x="556351" y="213937"/>
                </a:cubicBezTo>
                <a:lnTo>
                  <a:pt x="106968" y="213937"/>
                </a:lnTo>
                <a:cubicBezTo>
                  <a:pt x="78599" y="213937"/>
                  <a:pt x="51391" y="202667"/>
                  <a:pt x="31330" y="182607"/>
                </a:cubicBezTo>
                <a:cubicBezTo>
                  <a:pt x="11270" y="162546"/>
                  <a:pt x="0" y="135338"/>
                  <a:pt x="0" y="106968"/>
                </a:cubicBezTo>
                <a:lnTo>
                  <a:pt x="0" y="106968"/>
                </a:lnTo>
                <a:cubicBezTo>
                  <a:pt x="0" y="78599"/>
                  <a:pt x="11270" y="51391"/>
                  <a:pt x="31330" y="31330"/>
                </a:cubicBezTo>
                <a:cubicBezTo>
                  <a:pt x="51391" y="11270"/>
                  <a:pt x="78599" y="0"/>
                  <a:pt x="106968" y="0"/>
                </a:cubicBezTo>
                <a:close/>
              </a:path>
            </a:pathLst>
          </a:custGeom>
          <a:solidFill>
            <a:schemeClr val="bg1">
              <a:lumMod val="95000"/>
            </a:schemeClr>
          </a:solidFill>
          <a:ln w="38100" cap="rnd">
            <a:solidFill>
              <a:schemeClr val="bg1">
                <a:lumMod val="50000"/>
              </a:schemeClr>
            </a:solidFill>
            <a:prstDash val="solid"/>
            <a:round/>
          </a:ln>
          <a:effectLst/>
        </p:spPr>
        <p:txBody>
          <a:bodyPr anchor="ctr"/>
          <a:lstStyle/>
          <a:p>
            <a:pPr algn="ctr"/>
            <a:r>
              <a:rPr lang="en-US" sz="3600" b="1" spc="89" dirty="0" err="1">
                <a:solidFill>
                  <a:srgbClr val="000000"/>
                </a:solidFill>
                <a:latin typeface="Arial" panose="020B0604020202020204" pitchFamily="34" charset="0"/>
                <a:cs typeface="Arial" panose="020B0604020202020204" pitchFamily="34" charset="0"/>
              </a:rPr>
              <a:t>Bước</a:t>
            </a:r>
            <a:r>
              <a:rPr lang="en-US" sz="3600" b="1" spc="89" dirty="0">
                <a:solidFill>
                  <a:srgbClr val="000000"/>
                </a:solidFill>
                <a:latin typeface="Arial" panose="020B0604020202020204" pitchFamily="34" charset="0"/>
                <a:cs typeface="Arial" panose="020B0604020202020204" pitchFamily="34" charset="0"/>
              </a:rPr>
              <a:t> 2</a:t>
            </a:r>
          </a:p>
        </p:txBody>
      </p:sp>
      <p:sp>
        <p:nvSpPr>
          <p:cNvPr id="19" name="AutoShape 19"/>
          <p:cNvSpPr/>
          <p:nvPr/>
        </p:nvSpPr>
        <p:spPr>
          <a:xfrm>
            <a:off x="5943602" y="2751920"/>
            <a:ext cx="6400798" cy="0"/>
          </a:xfrm>
          <a:prstGeom prst="line">
            <a:avLst/>
          </a:prstGeom>
          <a:ln w="38100" cap="rnd">
            <a:solidFill>
              <a:schemeClr val="bg1">
                <a:lumMod val="50000"/>
              </a:schemeClr>
            </a:solidFill>
            <a:prstDash val="solid"/>
            <a:headEnd type="none" w="sm" len="sm"/>
            <a:tailEnd type="arrow" w="med" len="sm"/>
          </a:ln>
          <a:effectLst/>
        </p:spPr>
        <p:txBody>
          <a:bodyPr/>
          <a:lstStyle/>
          <a:p>
            <a:endParaRPr lang="vi-VN">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3D4AB0A-D0B9-1358-F4A1-C959E7542DAB}"/>
              </a:ext>
            </a:extLst>
          </p:cNvPr>
          <p:cNvPicPr>
            <a:picLocks noChangeAspect="1"/>
          </p:cNvPicPr>
          <p:nvPr/>
        </p:nvPicPr>
        <p:blipFill rotWithShape="1">
          <a:blip r:embed="rId3">
            <a:extLst>
              <a:ext uri="{28A0092B-C50C-407E-A947-70E740481C1C}">
                <a14:useLocalDpi xmlns:a14="http://schemas.microsoft.com/office/drawing/2010/main" val="0"/>
              </a:ext>
            </a:extLst>
          </a:blip>
          <a:srcRect b="16530"/>
          <a:stretch/>
        </p:blipFill>
        <p:spPr>
          <a:xfrm>
            <a:off x="10579975" y="5237808"/>
            <a:ext cx="6069894" cy="4586750"/>
          </a:xfrm>
          <a:prstGeom prst="rect">
            <a:avLst/>
          </a:prstGeom>
        </p:spPr>
      </p:pic>
      <p:pic>
        <p:nvPicPr>
          <p:cNvPr id="18" name="Picture 17">
            <a:extLst>
              <a:ext uri="{FF2B5EF4-FFF2-40B4-BE49-F238E27FC236}">
                <a16:creationId xmlns:a16="http://schemas.microsoft.com/office/drawing/2014/main" id="{439B2BB5-366E-74FB-16F2-2EB10737A208}"/>
              </a:ext>
            </a:extLst>
          </p:cNvPr>
          <p:cNvPicPr>
            <a:picLocks noChangeAspect="1"/>
          </p:cNvPicPr>
          <p:nvPr/>
        </p:nvPicPr>
        <p:blipFill rotWithShape="1">
          <a:blip r:embed="rId4">
            <a:extLst>
              <a:ext uri="{28A0092B-C50C-407E-A947-70E740481C1C}">
                <a14:useLocalDpi xmlns:a14="http://schemas.microsoft.com/office/drawing/2010/main" val="0"/>
              </a:ext>
            </a:extLst>
          </a:blip>
          <a:srcRect b="15618"/>
          <a:stretch/>
        </p:blipFill>
        <p:spPr>
          <a:xfrm>
            <a:off x="1660633" y="5254523"/>
            <a:ext cx="6047394" cy="458675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9" name="Freeform 9"/>
          <p:cNvSpPr/>
          <p:nvPr/>
        </p:nvSpPr>
        <p:spPr>
          <a:xfrm>
            <a:off x="2284030" y="2347287"/>
            <a:ext cx="2518541" cy="812292"/>
          </a:xfrm>
          <a:custGeom>
            <a:avLst/>
            <a:gdLst/>
            <a:ahLst/>
            <a:cxnLst/>
            <a:rect l="l" t="t" r="r" b="b"/>
            <a:pathLst>
              <a:path w="663320" h="213937">
                <a:moveTo>
                  <a:pt x="106968" y="0"/>
                </a:moveTo>
                <a:lnTo>
                  <a:pt x="556351" y="0"/>
                </a:lnTo>
                <a:cubicBezTo>
                  <a:pt x="615428" y="0"/>
                  <a:pt x="663320" y="47891"/>
                  <a:pt x="663320" y="106968"/>
                </a:cubicBezTo>
                <a:lnTo>
                  <a:pt x="663320" y="106968"/>
                </a:lnTo>
                <a:cubicBezTo>
                  <a:pt x="663320" y="135338"/>
                  <a:pt x="652050" y="162546"/>
                  <a:pt x="631989" y="182607"/>
                </a:cubicBezTo>
                <a:cubicBezTo>
                  <a:pt x="611929" y="202667"/>
                  <a:pt x="584721" y="213937"/>
                  <a:pt x="556351" y="213937"/>
                </a:cubicBezTo>
                <a:lnTo>
                  <a:pt x="106968" y="213937"/>
                </a:lnTo>
                <a:cubicBezTo>
                  <a:pt x="78599" y="213937"/>
                  <a:pt x="51391" y="202667"/>
                  <a:pt x="31330" y="182607"/>
                </a:cubicBezTo>
                <a:cubicBezTo>
                  <a:pt x="11270" y="162546"/>
                  <a:pt x="0" y="135338"/>
                  <a:pt x="0" y="106968"/>
                </a:cubicBezTo>
                <a:lnTo>
                  <a:pt x="0" y="106968"/>
                </a:lnTo>
                <a:cubicBezTo>
                  <a:pt x="0" y="78599"/>
                  <a:pt x="11270" y="51391"/>
                  <a:pt x="31330" y="31330"/>
                </a:cubicBezTo>
                <a:cubicBezTo>
                  <a:pt x="51391" y="11270"/>
                  <a:pt x="78599" y="0"/>
                  <a:pt x="106968" y="0"/>
                </a:cubicBezTo>
                <a:close/>
              </a:path>
            </a:pathLst>
          </a:custGeom>
          <a:solidFill>
            <a:schemeClr val="bg1">
              <a:lumMod val="95000"/>
            </a:schemeClr>
          </a:solidFill>
          <a:ln w="38100" cap="rnd">
            <a:solidFill>
              <a:schemeClr val="bg1">
                <a:lumMod val="50000"/>
              </a:schemeClr>
            </a:solidFill>
            <a:prstDash val="solid"/>
            <a:round/>
          </a:ln>
          <a:effectLst/>
        </p:spPr>
        <p:txBody>
          <a:bodyPr anchor="ctr"/>
          <a:lstStyle/>
          <a:p>
            <a:pPr algn="ctr"/>
            <a:r>
              <a:rPr lang="en-US" sz="3600" b="1" spc="89" dirty="0" err="1">
                <a:solidFill>
                  <a:srgbClr val="000000"/>
                </a:solidFill>
                <a:latin typeface="Arial" panose="020B0604020202020204" pitchFamily="34" charset="0"/>
                <a:cs typeface="Arial" panose="020B0604020202020204" pitchFamily="34" charset="0"/>
              </a:rPr>
              <a:t>Bước</a:t>
            </a:r>
            <a:r>
              <a:rPr lang="en-US" sz="3600" b="1" spc="89" dirty="0">
                <a:solidFill>
                  <a:srgbClr val="000000"/>
                </a:solidFill>
                <a:latin typeface="Arial" panose="020B0604020202020204" pitchFamily="34" charset="0"/>
                <a:cs typeface="Arial" panose="020B0604020202020204" pitchFamily="34" charset="0"/>
              </a:rPr>
              <a:t> 3</a:t>
            </a:r>
          </a:p>
        </p:txBody>
      </p:sp>
      <p:sp>
        <p:nvSpPr>
          <p:cNvPr id="11" name="TextBox 11"/>
          <p:cNvSpPr txBox="1"/>
          <p:nvPr/>
        </p:nvSpPr>
        <p:spPr>
          <a:xfrm>
            <a:off x="3937837" y="491698"/>
            <a:ext cx="10412326" cy="769441"/>
          </a:xfrm>
          <a:prstGeom prst="rect">
            <a:avLst/>
          </a:prstGeom>
        </p:spPr>
        <p:txBody>
          <a:bodyPr lIns="0" tIns="0" rIns="0" bIns="0" rtlCol="0" anchor="t">
            <a:spAutoFit/>
          </a:bodyPr>
          <a:lstStyle/>
          <a:p>
            <a:pPr algn="ctr"/>
            <a:r>
              <a:rPr lang="vi-VN" sz="5000" b="1" dirty="0">
                <a:solidFill>
                  <a:srgbClr val="000000"/>
                </a:solidFill>
                <a:latin typeface="Arial" panose="020B0604020202020204" pitchFamily="34" charset="0"/>
                <a:cs typeface="Arial" panose="020B0604020202020204" pitchFamily="34" charset="0"/>
              </a:rPr>
              <a:t>Các bước in tranh độc bản</a:t>
            </a:r>
            <a:endParaRPr lang="en-US" sz="5000" b="1" dirty="0">
              <a:solidFill>
                <a:srgbClr val="000000"/>
              </a:solidFill>
              <a:latin typeface="Arial" panose="020B0604020202020204" pitchFamily="34" charset="0"/>
              <a:cs typeface="Arial" panose="020B0604020202020204" pitchFamily="34" charset="0"/>
            </a:endParaRPr>
          </a:p>
        </p:txBody>
      </p:sp>
      <p:sp>
        <p:nvSpPr>
          <p:cNvPr id="12" name="TextBox 12"/>
          <p:cNvSpPr txBox="1"/>
          <p:nvPr/>
        </p:nvSpPr>
        <p:spPr>
          <a:xfrm>
            <a:off x="1369630" y="3591816"/>
            <a:ext cx="4347340" cy="1559338"/>
          </a:xfrm>
          <a:prstGeom prst="rect">
            <a:avLst/>
          </a:prstGeom>
        </p:spPr>
        <p:txBody>
          <a:bodyPr wrap="square" lIns="0" tIns="0" rIns="0" bIns="0" rtlCol="0" anchor="t">
            <a:spAutoFit/>
          </a:bodyPr>
          <a:lstStyle/>
          <a:p>
            <a:pPr algn="ctr">
              <a:lnSpc>
                <a:spcPct val="150000"/>
              </a:lnSpc>
            </a:pPr>
            <a:r>
              <a:rPr lang="vi-VN" sz="3600" spc="89" dirty="0">
                <a:solidFill>
                  <a:srgbClr val="000000"/>
                </a:solidFill>
                <a:latin typeface="Arial" panose="020B0604020202020204" pitchFamily="34" charset="0"/>
                <a:cs typeface="Arial" panose="020B0604020202020204" pitchFamily="34" charset="0"/>
              </a:rPr>
              <a:t>Vẽ màu hoàn thiện </a:t>
            </a:r>
          </a:p>
          <a:p>
            <a:pPr algn="ctr">
              <a:lnSpc>
                <a:spcPct val="150000"/>
              </a:lnSpc>
            </a:pPr>
            <a:r>
              <a:rPr lang="vi-VN" sz="3600" spc="89" dirty="0">
                <a:solidFill>
                  <a:srgbClr val="000000"/>
                </a:solidFill>
                <a:latin typeface="Arial" panose="020B0604020202020204" pitchFamily="34" charset="0"/>
                <a:cs typeface="Arial" panose="020B0604020202020204" pitchFamily="34" charset="0"/>
              </a:rPr>
              <a:t>lên tấm mica</a:t>
            </a:r>
            <a:endParaRPr lang="en-US" sz="3600" spc="89" dirty="0">
              <a:solidFill>
                <a:srgbClr val="000000"/>
              </a:solidFill>
              <a:latin typeface="Arial" panose="020B0604020202020204" pitchFamily="34" charset="0"/>
              <a:cs typeface="Arial" panose="020B0604020202020204" pitchFamily="34" charset="0"/>
            </a:endParaRPr>
          </a:p>
        </p:txBody>
      </p:sp>
      <p:sp>
        <p:nvSpPr>
          <p:cNvPr id="13" name="TextBox 13"/>
          <p:cNvSpPr txBox="1"/>
          <p:nvPr/>
        </p:nvSpPr>
        <p:spPr>
          <a:xfrm>
            <a:off x="7086600" y="3584162"/>
            <a:ext cx="10317299" cy="1559338"/>
          </a:xfrm>
          <a:prstGeom prst="rect">
            <a:avLst/>
          </a:prstGeom>
        </p:spPr>
        <p:txBody>
          <a:bodyPr wrap="square" lIns="0" tIns="0" rIns="0" bIns="0" rtlCol="0" anchor="t">
            <a:spAutoFit/>
          </a:bodyPr>
          <a:lstStyle/>
          <a:p>
            <a:pPr algn="ctr">
              <a:lnSpc>
                <a:spcPct val="150000"/>
              </a:lnSpc>
            </a:pPr>
            <a:r>
              <a:rPr lang="vi-VN" sz="3600" spc="89" dirty="0">
                <a:solidFill>
                  <a:srgbClr val="000000"/>
                </a:solidFill>
                <a:latin typeface="Arial" panose="020B0604020202020204" pitchFamily="34" charset="0"/>
                <a:cs typeface="Arial" panose="020B0604020202020204" pitchFamily="34" charset="0"/>
              </a:rPr>
              <a:t>Đặt úp giấy lên bức tranh trên tấm mica, xóa đều để màu in lên giấy và hoàn thiện sản phẩm</a:t>
            </a:r>
            <a:endParaRPr lang="en-US" sz="3600" spc="89" dirty="0">
              <a:solidFill>
                <a:srgbClr val="000000"/>
              </a:solidFill>
              <a:latin typeface="Arial" panose="020B0604020202020204" pitchFamily="34" charset="0"/>
              <a:cs typeface="Arial" panose="020B0604020202020204" pitchFamily="34" charset="0"/>
            </a:endParaRPr>
          </a:p>
        </p:txBody>
      </p:sp>
      <p:sp>
        <p:nvSpPr>
          <p:cNvPr id="17" name="Freeform 17"/>
          <p:cNvSpPr/>
          <p:nvPr/>
        </p:nvSpPr>
        <p:spPr>
          <a:xfrm>
            <a:off x="10985978" y="2345774"/>
            <a:ext cx="2518541" cy="812292"/>
          </a:xfrm>
          <a:custGeom>
            <a:avLst/>
            <a:gdLst/>
            <a:ahLst/>
            <a:cxnLst/>
            <a:rect l="l" t="t" r="r" b="b"/>
            <a:pathLst>
              <a:path w="663320" h="213937">
                <a:moveTo>
                  <a:pt x="106968" y="0"/>
                </a:moveTo>
                <a:lnTo>
                  <a:pt x="556351" y="0"/>
                </a:lnTo>
                <a:cubicBezTo>
                  <a:pt x="615428" y="0"/>
                  <a:pt x="663320" y="47891"/>
                  <a:pt x="663320" y="106968"/>
                </a:cubicBezTo>
                <a:lnTo>
                  <a:pt x="663320" y="106968"/>
                </a:lnTo>
                <a:cubicBezTo>
                  <a:pt x="663320" y="135338"/>
                  <a:pt x="652050" y="162546"/>
                  <a:pt x="631989" y="182607"/>
                </a:cubicBezTo>
                <a:cubicBezTo>
                  <a:pt x="611929" y="202667"/>
                  <a:pt x="584721" y="213937"/>
                  <a:pt x="556351" y="213937"/>
                </a:cubicBezTo>
                <a:lnTo>
                  <a:pt x="106968" y="213937"/>
                </a:lnTo>
                <a:cubicBezTo>
                  <a:pt x="78599" y="213937"/>
                  <a:pt x="51391" y="202667"/>
                  <a:pt x="31330" y="182607"/>
                </a:cubicBezTo>
                <a:cubicBezTo>
                  <a:pt x="11270" y="162546"/>
                  <a:pt x="0" y="135338"/>
                  <a:pt x="0" y="106968"/>
                </a:cubicBezTo>
                <a:lnTo>
                  <a:pt x="0" y="106968"/>
                </a:lnTo>
                <a:cubicBezTo>
                  <a:pt x="0" y="78599"/>
                  <a:pt x="11270" y="51391"/>
                  <a:pt x="31330" y="31330"/>
                </a:cubicBezTo>
                <a:cubicBezTo>
                  <a:pt x="51391" y="11270"/>
                  <a:pt x="78599" y="0"/>
                  <a:pt x="106968" y="0"/>
                </a:cubicBezTo>
                <a:close/>
              </a:path>
            </a:pathLst>
          </a:custGeom>
          <a:solidFill>
            <a:schemeClr val="bg1">
              <a:lumMod val="95000"/>
            </a:schemeClr>
          </a:solidFill>
          <a:ln w="38100" cap="rnd">
            <a:solidFill>
              <a:schemeClr val="bg1">
                <a:lumMod val="50000"/>
              </a:schemeClr>
            </a:solidFill>
            <a:prstDash val="solid"/>
            <a:round/>
          </a:ln>
          <a:effectLst/>
        </p:spPr>
        <p:txBody>
          <a:bodyPr anchor="ctr"/>
          <a:lstStyle/>
          <a:p>
            <a:pPr algn="ctr"/>
            <a:r>
              <a:rPr lang="en-US" sz="3600" b="1" spc="89" dirty="0" err="1">
                <a:solidFill>
                  <a:srgbClr val="000000"/>
                </a:solidFill>
                <a:latin typeface="Arial" panose="020B0604020202020204" pitchFamily="34" charset="0"/>
                <a:cs typeface="Arial" panose="020B0604020202020204" pitchFamily="34" charset="0"/>
              </a:rPr>
              <a:t>Bước</a:t>
            </a:r>
            <a:r>
              <a:rPr lang="en-US" sz="3600" b="1" spc="89" dirty="0">
                <a:solidFill>
                  <a:srgbClr val="000000"/>
                </a:solidFill>
                <a:latin typeface="Arial" panose="020B0604020202020204" pitchFamily="34" charset="0"/>
                <a:cs typeface="Arial" panose="020B0604020202020204" pitchFamily="34" charset="0"/>
              </a:rPr>
              <a:t> 4</a:t>
            </a:r>
          </a:p>
        </p:txBody>
      </p:sp>
      <p:sp>
        <p:nvSpPr>
          <p:cNvPr id="19" name="AutoShape 19"/>
          <p:cNvSpPr/>
          <p:nvPr/>
        </p:nvSpPr>
        <p:spPr>
          <a:xfrm>
            <a:off x="4802571" y="2751920"/>
            <a:ext cx="6183407" cy="0"/>
          </a:xfrm>
          <a:prstGeom prst="line">
            <a:avLst/>
          </a:prstGeom>
          <a:ln w="38100" cap="rnd">
            <a:solidFill>
              <a:schemeClr val="bg1">
                <a:lumMod val="50000"/>
              </a:schemeClr>
            </a:solidFill>
            <a:prstDash val="solid"/>
            <a:headEnd type="none" w="sm" len="sm"/>
            <a:tailEnd type="arrow" w="med" len="sm"/>
          </a:ln>
          <a:effectLst/>
        </p:spPr>
        <p:txBody>
          <a:bodyPr/>
          <a:lstStyle/>
          <a:p>
            <a:endParaRPr lang="vi-VN">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CF51296-3603-43D0-02B3-E08613621594}"/>
              </a:ext>
            </a:extLst>
          </p:cNvPr>
          <p:cNvPicPr>
            <a:picLocks noChangeAspect="1"/>
          </p:cNvPicPr>
          <p:nvPr/>
        </p:nvPicPr>
        <p:blipFill rotWithShape="1">
          <a:blip r:embed="rId3">
            <a:extLst>
              <a:ext uri="{28A0092B-C50C-407E-A947-70E740481C1C}">
                <a14:useLocalDpi xmlns:a14="http://schemas.microsoft.com/office/drawing/2010/main" val="0"/>
              </a:ext>
            </a:extLst>
          </a:blip>
          <a:srcRect b="20102"/>
          <a:stretch/>
        </p:blipFill>
        <p:spPr>
          <a:xfrm>
            <a:off x="9284621" y="5382072"/>
            <a:ext cx="5921253" cy="4341270"/>
          </a:xfrm>
          <a:prstGeom prst="rect">
            <a:avLst/>
          </a:prstGeom>
        </p:spPr>
      </p:pic>
      <p:pic>
        <p:nvPicPr>
          <p:cNvPr id="6" name="Picture 5">
            <a:extLst>
              <a:ext uri="{FF2B5EF4-FFF2-40B4-BE49-F238E27FC236}">
                <a16:creationId xmlns:a16="http://schemas.microsoft.com/office/drawing/2014/main" id="{B50E23D4-043B-C396-429B-ED11F4613467}"/>
              </a:ext>
            </a:extLst>
          </p:cNvPr>
          <p:cNvPicPr>
            <a:picLocks noChangeAspect="1"/>
          </p:cNvPicPr>
          <p:nvPr/>
        </p:nvPicPr>
        <p:blipFill rotWithShape="1">
          <a:blip r:embed="rId4">
            <a:extLst>
              <a:ext uri="{28A0092B-C50C-407E-A947-70E740481C1C}">
                <a14:useLocalDpi xmlns:a14="http://schemas.microsoft.com/office/drawing/2010/main" val="0"/>
              </a:ext>
            </a:extLst>
          </a:blip>
          <a:srcRect b="16923"/>
          <a:stretch/>
        </p:blipFill>
        <p:spPr>
          <a:xfrm>
            <a:off x="582673" y="5506866"/>
            <a:ext cx="5921253" cy="4216476"/>
          </a:xfrm>
          <a:prstGeom prst="rect">
            <a:avLst/>
          </a:prstGeom>
        </p:spPr>
      </p:pic>
    </p:spTree>
    <p:extLst>
      <p:ext uri="{BB962C8B-B14F-4D97-AF65-F5344CB8AC3E}">
        <p14:creationId xmlns:p14="http://schemas.microsoft.com/office/powerpoint/2010/main" val="293966468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35022" y="-1555202"/>
            <a:ext cx="10398068" cy="7229630"/>
          </a:xfrm>
          <a:custGeom>
            <a:avLst/>
            <a:gdLst/>
            <a:ahLst/>
            <a:cxnLst/>
            <a:rect l="l" t="t" r="r" b="b"/>
            <a:pathLst>
              <a:path w="10398068" h="7229630">
                <a:moveTo>
                  <a:pt x="0" y="0"/>
                </a:moveTo>
                <a:lnTo>
                  <a:pt x="10398068" y="0"/>
                </a:lnTo>
                <a:lnTo>
                  <a:pt x="10398068" y="7229630"/>
                </a:lnTo>
                <a:lnTo>
                  <a:pt x="0" y="72296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656598" y="7996704"/>
            <a:ext cx="6818518" cy="4740820"/>
          </a:xfrm>
          <a:custGeom>
            <a:avLst/>
            <a:gdLst/>
            <a:ahLst/>
            <a:cxnLst/>
            <a:rect l="l" t="t" r="r" b="b"/>
            <a:pathLst>
              <a:path w="6818518" h="4740820">
                <a:moveTo>
                  <a:pt x="0" y="0"/>
                </a:moveTo>
                <a:lnTo>
                  <a:pt x="6818518" y="0"/>
                </a:lnTo>
                <a:lnTo>
                  <a:pt x="6818518" y="4740820"/>
                </a:lnTo>
                <a:lnTo>
                  <a:pt x="0" y="47408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TextBox 7"/>
          <p:cNvSpPr txBox="1"/>
          <p:nvPr/>
        </p:nvSpPr>
        <p:spPr>
          <a:xfrm>
            <a:off x="5677371" y="1187596"/>
            <a:ext cx="7530750" cy="923330"/>
          </a:xfrm>
          <a:prstGeom prst="rect">
            <a:avLst/>
          </a:prstGeom>
        </p:spPr>
        <p:txBody>
          <a:bodyPr lIns="0" tIns="0" rIns="0" bIns="0" rtlCol="0" anchor="t">
            <a:spAutoFit/>
          </a:bodyPr>
          <a:lstStyle/>
          <a:p>
            <a:pPr algn="ctr">
              <a:lnSpc>
                <a:spcPts val="7200"/>
              </a:lnSpc>
            </a:pPr>
            <a:r>
              <a:rPr lang="vi-VN" sz="6000" b="1" dirty="0">
                <a:solidFill>
                  <a:srgbClr val="383F44"/>
                </a:solidFill>
                <a:latin typeface="Arial"/>
              </a:rPr>
              <a:t>NỘI DUNG BÀI HỌC</a:t>
            </a:r>
            <a:endParaRPr lang="en-US" sz="6000" b="1" dirty="0">
              <a:solidFill>
                <a:srgbClr val="383F44"/>
              </a:solidFill>
              <a:latin typeface="Arial"/>
            </a:endParaRPr>
          </a:p>
        </p:txBody>
      </p:sp>
      <p:sp>
        <p:nvSpPr>
          <p:cNvPr id="10" name="Freeform 10"/>
          <p:cNvSpPr/>
          <p:nvPr/>
        </p:nvSpPr>
        <p:spPr>
          <a:xfrm rot="-2538619">
            <a:off x="-1029360" y="2568918"/>
            <a:ext cx="4256362" cy="399976"/>
          </a:xfrm>
          <a:custGeom>
            <a:avLst/>
            <a:gdLst/>
            <a:ahLst/>
            <a:cxnLst/>
            <a:rect l="l" t="t" r="r" b="b"/>
            <a:pathLst>
              <a:path w="4256362" h="399976">
                <a:moveTo>
                  <a:pt x="0" y="0"/>
                </a:moveTo>
                <a:lnTo>
                  <a:pt x="4256362" y="0"/>
                </a:lnTo>
                <a:lnTo>
                  <a:pt x="4256362" y="399976"/>
                </a:lnTo>
                <a:lnTo>
                  <a:pt x="0" y="399976"/>
                </a:lnTo>
                <a:lnTo>
                  <a:pt x="0" y="0"/>
                </a:lnTo>
                <a:close/>
              </a:path>
            </a:pathLst>
          </a:custGeom>
          <a:blipFill>
            <a:blip r:embed="rId7"/>
            <a:stretch>
              <a:fillRect l="-71839" b="-3"/>
            </a:stretch>
          </a:blipFill>
        </p:spPr>
      </p:sp>
      <p:sp>
        <p:nvSpPr>
          <p:cNvPr id="11" name="Freeform 11"/>
          <p:cNvSpPr/>
          <p:nvPr/>
        </p:nvSpPr>
        <p:spPr>
          <a:xfrm rot="8396573">
            <a:off x="2774748" y="428524"/>
            <a:ext cx="1665846" cy="916660"/>
          </a:xfrm>
          <a:custGeom>
            <a:avLst/>
            <a:gdLst/>
            <a:ahLst/>
            <a:cxnLst/>
            <a:rect l="l" t="t" r="r" b="b"/>
            <a:pathLst>
              <a:path w="1665846" h="916660">
                <a:moveTo>
                  <a:pt x="0" y="0"/>
                </a:moveTo>
                <a:lnTo>
                  <a:pt x="1665846" y="0"/>
                </a:lnTo>
                <a:lnTo>
                  <a:pt x="1665846" y="916660"/>
                </a:lnTo>
                <a:lnTo>
                  <a:pt x="0" y="916660"/>
                </a:lnTo>
                <a:lnTo>
                  <a:pt x="0" y="0"/>
                </a:lnTo>
                <a:close/>
              </a:path>
            </a:pathLst>
          </a:custGeom>
          <a:blipFill>
            <a:blip r:embed="rId8"/>
            <a:stretch>
              <a:fillRect t="-2" b="-2"/>
            </a:stretch>
          </a:blipFill>
        </p:spPr>
      </p:sp>
      <p:grpSp>
        <p:nvGrpSpPr>
          <p:cNvPr id="12" name="Group 11">
            <a:extLst>
              <a:ext uri="{FF2B5EF4-FFF2-40B4-BE49-F238E27FC236}">
                <a16:creationId xmlns:a16="http://schemas.microsoft.com/office/drawing/2014/main" id="{FB96CDF5-4219-567C-5439-C45E15FE63A4}"/>
              </a:ext>
            </a:extLst>
          </p:cNvPr>
          <p:cNvGrpSpPr/>
          <p:nvPr/>
        </p:nvGrpSpPr>
        <p:grpSpPr>
          <a:xfrm>
            <a:off x="1951303" y="6376296"/>
            <a:ext cx="3137786" cy="2714328"/>
            <a:chOff x="1629025" y="2438355"/>
            <a:chExt cx="3137786" cy="2714328"/>
          </a:xfrm>
        </p:grpSpPr>
        <p:sp>
          <p:nvSpPr>
            <p:cNvPr id="22" name="TextBox 29">
              <a:extLst>
                <a:ext uri="{FF2B5EF4-FFF2-40B4-BE49-F238E27FC236}">
                  <a16:creationId xmlns:a16="http://schemas.microsoft.com/office/drawing/2014/main" id="{E928B6D9-7EA0-781E-61EC-7DE581EEA00B}"/>
                </a:ext>
              </a:extLst>
            </p:cNvPr>
            <p:cNvSpPr txBox="1"/>
            <p:nvPr/>
          </p:nvSpPr>
          <p:spPr>
            <a:xfrm>
              <a:off x="1629025" y="3246840"/>
              <a:ext cx="3137786" cy="190584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dirty="0">
                  <a:solidFill>
                    <a:srgbClr val="000000"/>
                  </a:solidFill>
                  <a:latin typeface="Arial" panose="020B0604020202020204" pitchFamily="34" charset="0"/>
                  <a:cs typeface="Arial" panose="020B0604020202020204" pitchFamily="34" charset="0"/>
                </a:rPr>
                <a:t>Quan </a:t>
              </a:r>
              <a:r>
                <a:rPr lang="en-US" sz="4400" dirty="0" err="1">
                  <a:solidFill>
                    <a:srgbClr val="000000"/>
                  </a:solidFill>
                  <a:latin typeface="Arial" panose="020B0604020202020204" pitchFamily="34" charset="0"/>
                  <a:cs typeface="Arial" panose="020B0604020202020204" pitchFamily="34" charset="0"/>
                </a:rPr>
                <a:t>sát</a:t>
              </a:r>
              <a:r>
                <a:rPr lang="en-US" sz="4400" dirty="0">
                  <a:solidFill>
                    <a:srgbClr val="000000"/>
                  </a:solidFill>
                  <a:latin typeface="Arial" panose="020B0604020202020204" pitchFamily="34" charset="0"/>
                  <a:cs typeface="Arial" panose="020B0604020202020204" pitchFamily="34" charset="0"/>
                </a:rPr>
                <a:t> - </a:t>
              </a:r>
              <a:r>
                <a:rPr lang="en-US" sz="4400" dirty="0" err="1">
                  <a:solidFill>
                    <a:srgbClr val="000000"/>
                  </a:solidFill>
                  <a:latin typeface="Arial" panose="020B0604020202020204" pitchFamily="34" charset="0"/>
                  <a:cs typeface="Arial" panose="020B0604020202020204" pitchFamily="34" charset="0"/>
                </a:rPr>
                <a:t>Nhận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thức</a:t>
              </a:r>
              <a:endParaRPr lang="en-US" sz="4400" dirty="0">
                <a:solidFill>
                  <a:srgbClr val="000000"/>
                </a:solidFill>
                <a:latin typeface="Arial" panose="020B0604020202020204" pitchFamily="34" charset="0"/>
                <a:cs typeface="Arial" panose="020B0604020202020204" pitchFamily="34" charset="0"/>
              </a:endParaRPr>
            </a:p>
          </p:txBody>
        </p:sp>
        <p:sp>
          <p:nvSpPr>
            <p:cNvPr id="23" name="TextBox 30">
              <a:extLst>
                <a:ext uri="{FF2B5EF4-FFF2-40B4-BE49-F238E27FC236}">
                  <a16:creationId xmlns:a16="http://schemas.microsoft.com/office/drawing/2014/main" id="{0A8D489F-C270-E77B-94A6-5E005B90A812}"/>
                </a:ext>
              </a:extLst>
            </p:cNvPr>
            <p:cNvSpPr txBox="1"/>
            <p:nvPr/>
          </p:nvSpPr>
          <p:spPr>
            <a:xfrm>
              <a:off x="2603593" y="2438355"/>
              <a:ext cx="1188650"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01</a:t>
              </a:r>
            </a:p>
          </p:txBody>
        </p:sp>
      </p:grpSp>
      <p:grpSp>
        <p:nvGrpSpPr>
          <p:cNvPr id="13" name="Group 12">
            <a:extLst>
              <a:ext uri="{FF2B5EF4-FFF2-40B4-BE49-F238E27FC236}">
                <a16:creationId xmlns:a16="http://schemas.microsoft.com/office/drawing/2014/main" id="{CA5A4FAB-A959-9C47-19BE-9FCE179DFF94}"/>
              </a:ext>
            </a:extLst>
          </p:cNvPr>
          <p:cNvGrpSpPr/>
          <p:nvPr/>
        </p:nvGrpSpPr>
        <p:grpSpPr>
          <a:xfrm>
            <a:off x="5925533" y="6376296"/>
            <a:ext cx="3137786" cy="2036803"/>
            <a:chOff x="5603255" y="2438355"/>
            <a:chExt cx="3137786" cy="2036803"/>
          </a:xfrm>
        </p:grpSpPr>
        <p:sp>
          <p:nvSpPr>
            <p:cNvPr id="20" name="TextBox 31">
              <a:extLst>
                <a:ext uri="{FF2B5EF4-FFF2-40B4-BE49-F238E27FC236}">
                  <a16:creationId xmlns:a16="http://schemas.microsoft.com/office/drawing/2014/main" id="{8E809769-CB2B-A94E-D4BF-503E65B7F846}"/>
                </a:ext>
              </a:extLst>
            </p:cNvPr>
            <p:cNvSpPr txBox="1"/>
            <p:nvPr/>
          </p:nvSpPr>
          <p:spPr>
            <a:xfrm>
              <a:off x="6629888" y="2438355"/>
              <a:ext cx="1084520"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02</a:t>
              </a:r>
            </a:p>
          </p:txBody>
        </p:sp>
        <p:sp>
          <p:nvSpPr>
            <p:cNvPr id="21" name="TextBox 33">
              <a:extLst>
                <a:ext uri="{FF2B5EF4-FFF2-40B4-BE49-F238E27FC236}">
                  <a16:creationId xmlns:a16="http://schemas.microsoft.com/office/drawing/2014/main" id="{F1A9B097-CB8B-B0EB-8309-4550CCD587FB}"/>
                </a:ext>
              </a:extLst>
            </p:cNvPr>
            <p:cNvSpPr txBox="1"/>
            <p:nvPr/>
          </p:nvSpPr>
          <p:spPr>
            <a:xfrm>
              <a:off x="5603255" y="3584978"/>
              <a:ext cx="3137786" cy="8901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a:solidFill>
                    <a:srgbClr val="000000"/>
                  </a:solidFill>
                  <a:latin typeface="Arial" panose="020B0604020202020204" pitchFamily="34" charset="0"/>
                  <a:cs typeface="Arial" panose="020B0604020202020204" pitchFamily="34" charset="0"/>
                </a:rPr>
                <a:t>Sáng tạo</a:t>
              </a:r>
            </a:p>
          </p:txBody>
        </p:sp>
      </p:grpSp>
      <p:grpSp>
        <p:nvGrpSpPr>
          <p:cNvPr id="14" name="Group 13">
            <a:extLst>
              <a:ext uri="{FF2B5EF4-FFF2-40B4-BE49-F238E27FC236}">
                <a16:creationId xmlns:a16="http://schemas.microsoft.com/office/drawing/2014/main" id="{72B3A2C2-8907-CEFC-1F6C-385676ACA6C4}"/>
              </a:ext>
            </a:extLst>
          </p:cNvPr>
          <p:cNvGrpSpPr/>
          <p:nvPr/>
        </p:nvGrpSpPr>
        <p:grpSpPr>
          <a:xfrm>
            <a:off x="9927996" y="6376296"/>
            <a:ext cx="3137786" cy="2040930"/>
            <a:chOff x="9466179" y="2438355"/>
            <a:chExt cx="3137786" cy="2040930"/>
          </a:xfrm>
        </p:grpSpPr>
        <p:sp>
          <p:nvSpPr>
            <p:cNvPr id="18" name="TextBox 32">
              <a:extLst>
                <a:ext uri="{FF2B5EF4-FFF2-40B4-BE49-F238E27FC236}">
                  <a16:creationId xmlns:a16="http://schemas.microsoft.com/office/drawing/2014/main" id="{05454964-C8F5-EBCA-2CF6-454F71F1CC6C}"/>
                </a:ext>
              </a:extLst>
            </p:cNvPr>
            <p:cNvSpPr txBox="1"/>
            <p:nvPr/>
          </p:nvSpPr>
          <p:spPr>
            <a:xfrm>
              <a:off x="10509651" y="2438355"/>
              <a:ext cx="1050842"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03</a:t>
              </a:r>
            </a:p>
          </p:txBody>
        </p:sp>
        <p:sp>
          <p:nvSpPr>
            <p:cNvPr id="19" name="TextBox 34">
              <a:extLst>
                <a:ext uri="{FF2B5EF4-FFF2-40B4-BE49-F238E27FC236}">
                  <a16:creationId xmlns:a16="http://schemas.microsoft.com/office/drawing/2014/main" id="{0FCD5225-1A31-FF22-F540-F87D50784BAC}"/>
                </a:ext>
              </a:extLst>
            </p:cNvPr>
            <p:cNvSpPr txBox="1"/>
            <p:nvPr/>
          </p:nvSpPr>
          <p:spPr>
            <a:xfrm>
              <a:off x="9466179" y="3589105"/>
              <a:ext cx="3137786" cy="8901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dirty="0" err="1">
                  <a:solidFill>
                    <a:srgbClr val="000000"/>
                  </a:solidFill>
                  <a:latin typeface="Arial" panose="020B0604020202020204" pitchFamily="34" charset="0"/>
                  <a:cs typeface="Arial" panose="020B0604020202020204" pitchFamily="34" charset="0"/>
                </a:rPr>
                <a:t>Thảo</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luận</a:t>
              </a:r>
              <a:endParaRPr lang="en-US" sz="4400" dirty="0">
                <a:solidFill>
                  <a:srgbClr val="000000"/>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ECE47127-176E-ED68-05C6-24C149648BD4}"/>
              </a:ext>
            </a:extLst>
          </p:cNvPr>
          <p:cNvGrpSpPr/>
          <p:nvPr/>
        </p:nvGrpSpPr>
        <p:grpSpPr>
          <a:xfrm>
            <a:off x="13902226" y="6376296"/>
            <a:ext cx="3137786" cy="2040930"/>
            <a:chOff x="13230658" y="2438355"/>
            <a:chExt cx="3137786" cy="2040930"/>
          </a:xfrm>
        </p:grpSpPr>
        <p:sp>
          <p:nvSpPr>
            <p:cNvPr id="16" name="TextBox 35">
              <a:extLst>
                <a:ext uri="{FF2B5EF4-FFF2-40B4-BE49-F238E27FC236}">
                  <a16:creationId xmlns:a16="http://schemas.microsoft.com/office/drawing/2014/main" id="{F99D46CF-2199-4AD0-D2C5-74254632F4B4}"/>
                </a:ext>
              </a:extLst>
            </p:cNvPr>
            <p:cNvSpPr txBox="1"/>
            <p:nvPr/>
          </p:nvSpPr>
          <p:spPr>
            <a:xfrm>
              <a:off x="13230658" y="3589105"/>
              <a:ext cx="3137786" cy="8901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a:solidFill>
                    <a:srgbClr val="000000"/>
                  </a:solidFill>
                  <a:latin typeface="Arial" panose="020B0604020202020204" pitchFamily="34" charset="0"/>
                  <a:cs typeface="Arial" panose="020B0604020202020204" pitchFamily="34" charset="0"/>
                </a:rPr>
                <a:t>Ứng dụng</a:t>
              </a:r>
            </a:p>
          </p:txBody>
        </p:sp>
        <p:sp>
          <p:nvSpPr>
            <p:cNvPr id="17" name="TextBox 36">
              <a:extLst>
                <a:ext uri="{FF2B5EF4-FFF2-40B4-BE49-F238E27FC236}">
                  <a16:creationId xmlns:a16="http://schemas.microsoft.com/office/drawing/2014/main" id="{00BC72B3-C092-6615-67B2-24320BEDDD4A}"/>
                </a:ext>
              </a:extLst>
            </p:cNvPr>
            <p:cNvSpPr txBox="1"/>
            <p:nvPr/>
          </p:nvSpPr>
          <p:spPr>
            <a:xfrm>
              <a:off x="14417531" y="2438355"/>
              <a:ext cx="764040"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04</a:t>
              </a:r>
            </a:p>
          </p:txBody>
        </p:sp>
      </p:grpSp>
      <p:sp>
        <p:nvSpPr>
          <p:cNvPr id="2" name="Freeform 25">
            <a:extLst>
              <a:ext uri="{FF2B5EF4-FFF2-40B4-BE49-F238E27FC236}">
                <a16:creationId xmlns:a16="http://schemas.microsoft.com/office/drawing/2014/main" id="{CE200E64-33C0-C28B-721F-076A12B296AC}"/>
              </a:ext>
            </a:extLst>
          </p:cNvPr>
          <p:cNvSpPr/>
          <p:nvPr/>
        </p:nvSpPr>
        <p:spPr>
          <a:xfrm>
            <a:off x="1951303" y="2986219"/>
            <a:ext cx="3137786" cy="3085489"/>
          </a:xfrm>
          <a:custGeom>
            <a:avLst/>
            <a:gdLst/>
            <a:ahLst/>
            <a:cxnLst/>
            <a:rect l="l" t="t" r="r" b="b"/>
            <a:pathLst>
              <a:path w="1244860" h="1224113">
                <a:moveTo>
                  <a:pt x="0" y="0"/>
                </a:moveTo>
                <a:lnTo>
                  <a:pt x="1244860" y="0"/>
                </a:lnTo>
                <a:lnTo>
                  <a:pt x="1244860" y="1224112"/>
                </a:lnTo>
                <a:lnTo>
                  <a:pt x="0" y="12241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5" name="Freeform 106">
            <a:extLst>
              <a:ext uri="{FF2B5EF4-FFF2-40B4-BE49-F238E27FC236}">
                <a16:creationId xmlns:a16="http://schemas.microsoft.com/office/drawing/2014/main" id="{B860936A-9095-3751-83B2-B72A05E82541}"/>
              </a:ext>
            </a:extLst>
          </p:cNvPr>
          <p:cNvSpPr/>
          <p:nvPr/>
        </p:nvSpPr>
        <p:spPr>
          <a:xfrm>
            <a:off x="6210362" y="3053027"/>
            <a:ext cx="2568127" cy="2951872"/>
          </a:xfrm>
          <a:custGeom>
            <a:avLst/>
            <a:gdLst/>
            <a:ahLst/>
            <a:cxnLst/>
            <a:rect l="l" t="t" r="r" b="b"/>
            <a:pathLst>
              <a:path w="846379" h="972850">
                <a:moveTo>
                  <a:pt x="0" y="0"/>
                </a:moveTo>
                <a:lnTo>
                  <a:pt x="846379" y="0"/>
                </a:lnTo>
                <a:lnTo>
                  <a:pt x="846379" y="972850"/>
                </a:lnTo>
                <a:lnTo>
                  <a:pt x="0" y="9728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
        <p:nvSpPr>
          <p:cNvPr id="8" name="Freeform 42">
            <a:extLst>
              <a:ext uri="{FF2B5EF4-FFF2-40B4-BE49-F238E27FC236}">
                <a16:creationId xmlns:a16="http://schemas.microsoft.com/office/drawing/2014/main" id="{3FD47D1D-528D-F961-ED76-A3AE41E7B47D}"/>
              </a:ext>
            </a:extLst>
          </p:cNvPr>
          <p:cNvSpPr/>
          <p:nvPr/>
        </p:nvSpPr>
        <p:spPr>
          <a:xfrm>
            <a:off x="9788457" y="3053027"/>
            <a:ext cx="3416864" cy="2954165"/>
          </a:xfrm>
          <a:custGeom>
            <a:avLst/>
            <a:gdLst/>
            <a:ahLst/>
            <a:cxnLst/>
            <a:rect l="l" t="t" r="r" b="b"/>
            <a:pathLst>
              <a:path w="1168076" h="1009899">
                <a:moveTo>
                  <a:pt x="0" y="0"/>
                </a:moveTo>
                <a:lnTo>
                  <a:pt x="1168076" y="0"/>
                </a:lnTo>
                <a:lnTo>
                  <a:pt x="1168076" y="1009900"/>
                </a:lnTo>
                <a:lnTo>
                  <a:pt x="0" y="1009900"/>
                </a:lnTo>
                <a:lnTo>
                  <a:pt x="0" y="0"/>
                </a:lnTo>
                <a:close/>
              </a:path>
            </a:pathLst>
          </a:custGeom>
          <a:blipFill>
            <a:blip r:embed="rId13"/>
            <a:stretch>
              <a:fillRect/>
            </a:stretch>
          </a:blipFill>
        </p:spPr>
      </p:sp>
      <p:sp>
        <p:nvSpPr>
          <p:cNvPr id="9" name="Freeform 36">
            <a:extLst>
              <a:ext uri="{FF2B5EF4-FFF2-40B4-BE49-F238E27FC236}">
                <a16:creationId xmlns:a16="http://schemas.microsoft.com/office/drawing/2014/main" id="{AE4AD141-5F89-17A0-529A-9DFA23E010FA}"/>
              </a:ext>
            </a:extLst>
          </p:cNvPr>
          <p:cNvSpPr/>
          <p:nvPr/>
        </p:nvSpPr>
        <p:spPr>
          <a:xfrm>
            <a:off x="13902226" y="2759954"/>
            <a:ext cx="3416864" cy="3311754"/>
          </a:xfrm>
          <a:custGeom>
            <a:avLst/>
            <a:gdLst/>
            <a:ahLst/>
            <a:cxnLst/>
            <a:rect l="l" t="t" r="r" b="b"/>
            <a:pathLst>
              <a:path w="980333" h="1004183">
                <a:moveTo>
                  <a:pt x="0" y="0"/>
                </a:moveTo>
                <a:lnTo>
                  <a:pt x="980333" y="0"/>
                </a:lnTo>
                <a:lnTo>
                  <a:pt x="980333" y="1004182"/>
                </a:lnTo>
                <a:lnTo>
                  <a:pt x="0" y="1004182"/>
                </a:lnTo>
                <a:lnTo>
                  <a:pt x="0" y="0"/>
                </a:lnTo>
                <a:close/>
              </a:path>
            </a:pathLst>
          </a:custGeom>
          <a:blipFill>
            <a:blip r:embed="rId14"/>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par>
                                <p:cTn id="15" presetID="1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par>
                                <p:cTn id="39" presetID="1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p:tgtEl>
                                          <p:spTgt spid="15"/>
                                        </p:tgtEl>
                                        <p:attrNameLst>
                                          <p:attrName>ppt_y</p:attrName>
                                        </p:attrNameLst>
                                      </p:cBhvr>
                                      <p:tavLst>
                                        <p:tav tm="0">
                                          <p:val>
                                            <p:strVal val="#ppt_y+#ppt_h*1.125000"/>
                                          </p:val>
                                        </p:tav>
                                        <p:tav tm="100000">
                                          <p:val>
                                            <p:strVal val="#ppt_y"/>
                                          </p:val>
                                        </p:tav>
                                      </p:tavLst>
                                    </p:anim>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10058400" y="3584163"/>
            <a:ext cx="5393682" cy="3118674"/>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3.</a:t>
            </a:r>
            <a:endParaRPr lang="en-US" sz="7200" b="1" dirty="0">
              <a:solidFill>
                <a:srgbClr val="383F44"/>
              </a:solidFill>
              <a:latin typeface="Arial"/>
            </a:endParaRPr>
          </a:p>
          <a:p>
            <a:pPr algn="l">
              <a:lnSpc>
                <a:spcPct val="150000"/>
              </a:lnSpc>
            </a:pPr>
            <a:r>
              <a:rPr lang="vi-VN" sz="7200" b="1" dirty="0">
                <a:solidFill>
                  <a:srgbClr val="383F44"/>
                </a:solidFill>
                <a:latin typeface="Arial"/>
              </a:rPr>
              <a:t>THẢO LUẬN</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42">
            <a:extLst>
              <a:ext uri="{FF2B5EF4-FFF2-40B4-BE49-F238E27FC236}">
                <a16:creationId xmlns:a16="http://schemas.microsoft.com/office/drawing/2014/main" id="{43D36438-465B-EFB6-2178-4C2671DA2B0B}"/>
              </a:ext>
            </a:extLst>
          </p:cNvPr>
          <p:cNvSpPr/>
          <p:nvPr/>
        </p:nvSpPr>
        <p:spPr>
          <a:xfrm>
            <a:off x="1155643" y="2044952"/>
            <a:ext cx="7626787" cy="6593996"/>
          </a:xfrm>
          <a:custGeom>
            <a:avLst/>
            <a:gdLst/>
            <a:ahLst/>
            <a:cxnLst/>
            <a:rect l="l" t="t" r="r" b="b"/>
            <a:pathLst>
              <a:path w="1168076" h="1009899">
                <a:moveTo>
                  <a:pt x="0" y="0"/>
                </a:moveTo>
                <a:lnTo>
                  <a:pt x="1168076" y="0"/>
                </a:lnTo>
                <a:lnTo>
                  <a:pt x="1168076" y="1009900"/>
                </a:lnTo>
                <a:lnTo>
                  <a:pt x="0" y="1009900"/>
                </a:lnTo>
                <a:lnTo>
                  <a:pt x="0" y="0"/>
                </a:lnTo>
                <a:close/>
              </a:path>
            </a:pathLst>
          </a:custGeom>
          <a:blipFill>
            <a:blip r:embed="rId12"/>
            <a:stretch>
              <a:fillRect/>
            </a:stretch>
          </a:blipFill>
        </p:spPr>
      </p:sp>
    </p:spTree>
    <p:extLst>
      <p:ext uri="{BB962C8B-B14F-4D97-AF65-F5344CB8AC3E}">
        <p14:creationId xmlns:p14="http://schemas.microsoft.com/office/powerpoint/2010/main" val="7712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6383000" y="8079031"/>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1294025" y="574352"/>
            <a:ext cx="12118175" cy="2598917"/>
          </a:xfrm>
          <a:prstGeom prst="rect">
            <a:avLst/>
          </a:prstGeom>
        </p:spPr>
        <p:txBody>
          <a:bodyPr wrap="square" lIns="0" tIns="0" rIns="0" bIns="0" rtlCol="0" anchor="t">
            <a:spAutoFit/>
          </a:bodyPr>
          <a:lstStyle/>
          <a:p>
            <a:pPr>
              <a:lnSpc>
                <a:spcPct val="150000"/>
              </a:lnSpc>
            </a:pPr>
            <a:r>
              <a:rPr lang="vi-VN" sz="6000" b="1" dirty="0">
                <a:solidFill>
                  <a:schemeClr val="tx1">
                    <a:lumMod val="75000"/>
                    <a:lumOff val="25000"/>
                  </a:schemeClr>
                </a:solidFill>
                <a:effectLst/>
                <a:latin typeface="Arial" panose="020B0604020202020204" pitchFamily="34" charset="0"/>
                <a:cs typeface="Arial" panose="020B0604020202020204" pitchFamily="34" charset="0"/>
              </a:rPr>
              <a:t>Sáng tạo bức tranh theo chủ đề tự chọn bằng kĩ thuật in độc bản</a:t>
            </a:r>
            <a:endParaRPr lang="vi-VN" sz="6000" dirty="0">
              <a:solidFill>
                <a:schemeClr val="tx1">
                  <a:lumMod val="75000"/>
                  <a:lumOff val="25000"/>
                </a:schemeClr>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6C2F2BA-439B-34B3-6F90-7F167939BCE9}"/>
              </a:ext>
            </a:extLst>
          </p:cNvPr>
          <p:cNvSpPr/>
          <p:nvPr/>
        </p:nvSpPr>
        <p:spPr>
          <a:xfrm>
            <a:off x="1294025" y="3796581"/>
            <a:ext cx="15850975" cy="2219389"/>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b="1" dirty="0">
                <a:solidFill>
                  <a:sysClr val="windowText" lastClr="000000"/>
                </a:solidFill>
                <a:effectLst/>
                <a:latin typeface="Arial" panose="020B0604020202020204" pitchFamily="34" charset="0"/>
                <a:cs typeface="Arial" panose="020B0604020202020204" pitchFamily="34" charset="0"/>
              </a:rPr>
              <a:t>Em hãy sử dụng kĩ thuật in độc bản để sáng tạo </a:t>
            </a:r>
          </a:p>
          <a:p>
            <a:pPr algn="ctr">
              <a:lnSpc>
                <a:spcPct val="150000"/>
              </a:lnSpc>
            </a:pPr>
            <a:r>
              <a:rPr lang="vi-VN" sz="4000" b="1" dirty="0">
                <a:solidFill>
                  <a:sysClr val="windowText" lastClr="000000"/>
                </a:solidFill>
                <a:effectLst/>
                <a:latin typeface="Arial" panose="020B0604020202020204" pitchFamily="34" charset="0"/>
                <a:cs typeface="Arial" panose="020B0604020202020204" pitchFamily="34" charset="0"/>
              </a:rPr>
              <a:t>một bức tranh theo chủ đề tự chọn</a:t>
            </a:r>
          </a:p>
        </p:txBody>
      </p:sp>
      <p:sp>
        <p:nvSpPr>
          <p:cNvPr id="12" name="TextBox 13">
            <a:extLst>
              <a:ext uri="{FF2B5EF4-FFF2-40B4-BE49-F238E27FC236}">
                <a16:creationId xmlns:a16="http://schemas.microsoft.com/office/drawing/2014/main" id="{95B19F9D-BE3F-2142-16EC-AC241ADBB2C8}"/>
              </a:ext>
            </a:extLst>
          </p:cNvPr>
          <p:cNvSpPr txBox="1"/>
          <p:nvPr/>
        </p:nvSpPr>
        <p:spPr>
          <a:xfrm>
            <a:off x="1294025" y="6691863"/>
            <a:ext cx="4268575" cy="2390334"/>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ü"/>
            </a:pPr>
            <a:r>
              <a:rPr lang="vi-VN" sz="3600" dirty="0">
                <a:effectLst/>
                <a:latin typeface="Arial" panose="020B0604020202020204" pitchFamily="34" charset="0"/>
                <a:cs typeface="Arial" panose="020B0604020202020204" pitchFamily="34" charset="0"/>
              </a:rPr>
              <a:t>In được bức tranh bằng kĩ thuật in độc bản.</a:t>
            </a:r>
          </a:p>
        </p:txBody>
      </p:sp>
      <p:sp>
        <p:nvSpPr>
          <p:cNvPr id="13" name="TextBox 13">
            <a:extLst>
              <a:ext uri="{FF2B5EF4-FFF2-40B4-BE49-F238E27FC236}">
                <a16:creationId xmlns:a16="http://schemas.microsoft.com/office/drawing/2014/main" id="{0C337B26-D167-908D-4BBD-C852D0309F61}"/>
              </a:ext>
            </a:extLst>
          </p:cNvPr>
          <p:cNvSpPr txBox="1"/>
          <p:nvPr/>
        </p:nvSpPr>
        <p:spPr>
          <a:xfrm>
            <a:off x="6738358" y="6701791"/>
            <a:ext cx="4801288" cy="2390334"/>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ü"/>
            </a:pPr>
            <a:r>
              <a:rPr lang="vi-VN" sz="3600" dirty="0">
                <a:effectLst/>
                <a:latin typeface="Arial" panose="020B0604020202020204" pitchFamily="34" charset="0"/>
                <a:cs typeface="Arial" panose="020B0604020202020204" pitchFamily="34" charset="0"/>
              </a:rPr>
              <a:t>Trình bày được ý tưởng, cách in theo cá nhân hoặc nhóm.</a:t>
            </a:r>
          </a:p>
        </p:txBody>
      </p:sp>
      <p:sp>
        <p:nvSpPr>
          <p:cNvPr id="14" name="TextBox 13">
            <a:extLst>
              <a:ext uri="{FF2B5EF4-FFF2-40B4-BE49-F238E27FC236}">
                <a16:creationId xmlns:a16="http://schemas.microsoft.com/office/drawing/2014/main" id="{DF380929-DE27-5301-F9D6-AE2E612620D8}"/>
              </a:ext>
            </a:extLst>
          </p:cNvPr>
          <p:cNvSpPr txBox="1"/>
          <p:nvPr/>
        </p:nvSpPr>
        <p:spPr>
          <a:xfrm>
            <a:off x="12725399" y="6691863"/>
            <a:ext cx="4801288" cy="2390334"/>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ü"/>
            </a:pPr>
            <a:r>
              <a:rPr lang="vi-VN" sz="3600" dirty="0">
                <a:effectLst/>
                <a:latin typeface="Arial" panose="020B0604020202020204" pitchFamily="34" charset="0"/>
                <a:cs typeface="Arial" panose="020B0604020202020204" pitchFamily="34" charset="0"/>
              </a:rPr>
              <a:t>Sáng tạo trên giấy A4 hoặc làm trong Vở thực hành.</a:t>
            </a:r>
          </a:p>
        </p:txBody>
      </p:sp>
    </p:spTree>
    <p:extLst>
      <p:ext uri="{BB962C8B-B14F-4D97-AF65-F5344CB8AC3E}">
        <p14:creationId xmlns:p14="http://schemas.microsoft.com/office/powerpoint/2010/main" val="23368062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2705100" y="723900"/>
            <a:ext cx="128778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Tham khảo một số tranh in độc bản</a:t>
            </a:r>
            <a:endParaRPr lang="en-US" sz="5000" b="1" dirty="0">
              <a:solidFill>
                <a:srgbClr val="383F44"/>
              </a:solidFill>
              <a:latin typeface="Arial" panose="020B060402020202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663F3D4B-B419-4FAE-931A-248316F557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6054" y="2039159"/>
            <a:ext cx="5372100" cy="7458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quot;Bên cửa&quot; Tranh in độc bản">
            <a:extLst>
              <a:ext uri="{FF2B5EF4-FFF2-40B4-BE49-F238E27FC236}">
                <a16:creationId xmlns:a16="http://schemas.microsoft.com/office/drawing/2014/main" id="{8132385D-5072-9D6E-0738-ED2244613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039158"/>
            <a:ext cx="4858108" cy="7458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88E84A0E-6545-E4F2-EDCD-F0FC71CF97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25554" y="2039158"/>
            <a:ext cx="4476750" cy="7458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up)">
                                      <p:cBhvr>
                                        <p:cTn id="12" dur="500"/>
                                        <p:tgtEl>
                                          <p:spTgt spid="8194"/>
                                        </p:tgtEl>
                                      </p:cBhvr>
                                    </p:animEffect>
                                  </p:childTnLst>
                                </p:cTn>
                              </p:par>
                              <p:par>
                                <p:cTn id="13" presetID="22" presetClass="entr" presetSubtype="1"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wipe(up)">
                                      <p:cBhvr>
                                        <p:cTn id="15" dur="500"/>
                                        <p:tgtEl>
                                          <p:spTgt spid="8196"/>
                                        </p:tgtEl>
                                      </p:cBhvr>
                                    </p:animEffect>
                                  </p:childTnLst>
                                </p:cTn>
                              </p:par>
                              <p:par>
                                <p:cTn id="16" presetID="22" presetClass="entr" presetSubtype="1" fill="hold" nodeType="with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wipe(up)">
                                      <p:cBhvr>
                                        <p:cTn id="18"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2705100" y="723900"/>
            <a:ext cx="128778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Tham khảo một số tranh in độc bản</a:t>
            </a:r>
            <a:endParaRPr lang="en-US" sz="5000" b="1" dirty="0">
              <a:solidFill>
                <a:srgbClr val="383F44"/>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0E5228D-39F3-D983-90AC-26E08D13A386}"/>
              </a:ext>
            </a:extLst>
          </p:cNvPr>
          <p:cNvPicPr>
            <a:picLocks noChangeAspect="1"/>
          </p:cNvPicPr>
          <p:nvPr/>
        </p:nvPicPr>
        <p:blipFill>
          <a:blip r:embed="rId7"/>
          <a:stretch>
            <a:fillRect/>
          </a:stretch>
        </p:blipFill>
        <p:spPr>
          <a:xfrm>
            <a:off x="1447800" y="2095500"/>
            <a:ext cx="9191625" cy="7058025"/>
          </a:xfrm>
          <a:prstGeom prst="rect">
            <a:avLst/>
          </a:prstGeom>
          <a:ln>
            <a:noFill/>
          </a:ln>
          <a:effectLst>
            <a:outerShdw blurRad="292100" dist="139700" dir="2700000" algn="tl" rotWithShape="0">
              <a:srgbClr val="333333">
                <a:alpha val="65000"/>
              </a:srgbClr>
            </a:outerShdw>
          </a:effectLst>
        </p:spPr>
      </p:pic>
      <p:pic>
        <p:nvPicPr>
          <p:cNvPr id="9218" name="Picture 2">
            <a:extLst>
              <a:ext uri="{FF2B5EF4-FFF2-40B4-BE49-F238E27FC236}">
                <a16:creationId xmlns:a16="http://schemas.microsoft.com/office/drawing/2014/main" id="{999241C9-608D-9CDA-E651-FB22DD5CE6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2071" y="2095500"/>
            <a:ext cx="4720054" cy="705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4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6383000" y="8079031"/>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1294025" y="574352"/>
            <a:ext cx="15088975" cy="2598917"/>
          </a:xfrm>
          <a:prstGeom prst="rect">
            <a:avLst/>
          </a:prstGeom>
        </p:spPr>
        <p:txBody>
          <a:bodyPr wrap="square" lIns="0" tIns="0" rIns="0" bIns="0" rtlCol="0" anchor="t">
            <a:spAutoFit/>
          </a:bodyPr>
          <a:lstStyle/>
          <a:p>
            <a:pPr>
              <a:lnSpc>
                <a:spcPct val="150000"/>
              </a:lnSpc>
            </a:pPr>
            <a:r>
              <a:rPr lang="vi-VN" sz="6000" b="1" dirty="0">
                <a:solidFill>
                  <a:schemeClr val="tx1">
                    <a:lumMod val="75000"/>
                    <a:lumOff val="25000"/>
                  </a:schemeClr>
                </a:solidFill>
                <a:effectLst/>
                <a:latin typeface="Arial" panose="020B0604020202020204" pitchFamily="34" charset="0"/>
                <a:cs typeface="Arial" panose="020B0604020202020204" pitchFamily="34" charset="0"/>
              </a:rPr>
              <a:t>Trưng bày, giới thiệu sản phẩm, nhận xét, đánh giá sản phẩm của mình và bạn</a:t>
            </a:r>
            <a:endParaRPr lang="vi-VN" sz="6000" dirty="0">
              <a:solidFill>
                <a:schemeClr val="tx1">
                  <a:lumMod val="75000"/>
                  <a:lumOff val="25000"/>
                </a:schemeClr>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6C2F2BA-439B-34B3-6F90-7F167939BCE9}"/>
              </a:ext>
            </a:extLst>
          </p:cNvPr>
          <p:cNvSpPr/>
          <p:nvPr/>
        </p:nvSpPr>
        <p:spPr>
          <a:xfrm>
            <a:off x="3958540" y="3796582"/>
            <a:ext cx="12927896" cy="154118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bIns="252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Chia sẻ ý tưởng tranh in độc bản của em.</a:t>
            </a:r>
          </a:p>
        </p:txBody>
      </p:sp>
      <p:sp>
        <p:nvSpPr>
          <p:cNvPr id="2" name="Rectangle: Rounded Corners 1">
            <a:extLst>
              <a:ext uri="{FF2B5EF4-FFF2-40B4-BE49-F238E27FC236}">
                <a16:creationId xmlns:a16="http://schemas.microsoft.com/office/drawing/2014/main" id="{E44E94A5-7676-F58B-8BDB-888C6CD8F705}"/>
              </a:ext>
            </a:extLst>
          </p:cNvPr>
          <p:cNvSpPr/>
          <p:nvPr/>
        </p:nvSpPr>
        <p:spPr>
          <a:xfrm>
            <a:off x="3972280" y="5879976"/>
            <a:ext cx="12927896" cy="154118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bIns="252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Sản phẩm của em được thực hiện bằng cách nào?</a:t>
            </a:r>
          </a:p>
        </p:txBody>
      </p:sp>
      <p:sp>
        <p:nvSpPr>
          <p:cNvPr id="7" name="Rectangle: Rounded Corners 6">
            <a:extLst>
              <a:ext uri="{FF2B5EF4-FFF2-40B4-BE49-F238E27FC236}">
                <a16:creationId xmlns:a16="http://schemas.microsoft.com/office/drawing/2014/main" id="{86ACB73B-FA37-AF8A-1980-AA30238F5831}"/>
              </a:ext>
            </a:extLst>
          </p:cNvPr>
          <p:cNvSpPr/>
          <p:nvPr/>
        </p:nvSpPr>
        <p:spPr>
          <a:xfrm>
            <a:off x="3958539" y="7963370"/>
            <a:ext cx="12927896" cy="1392555"/>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bIns="252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Nhận xét, góp ý cho sản phẩm của bạn.</a:t>
            </a:r>
          </a:p>
        </p:txBody>
      </p:sp>
      <p:sp>
        <p:nvSpPr>
          <p:cNvPr id="8" name="Freeform 87">
            <a:extLst>
              <a:ext uri="{FF2B5EF4-FFF2-40B4-BE49-F238E27FC236}">
                <a16:creationId xmlns:a16="http://schemas.microsoft.com/office/drawing/2014/main" id="{D92BFD32-154C-DE99-E357-BC82ACB00E00}"/>
              </a:ext>
            </a:extLst>
          </p:cNvPr>
          <p:cNvSpPr/>
          <p:nvPr/>
        </p:nvSpPr>
        <p:spPr>
          <a:xfrm>
            <a:off x="705081" y="4147946"/>
            <a:ext cx="3921761" cy="5393832"/>
          </a:xfrm>
          <a:custGeom>
            <a:avLst/>
            <a:gdLst/>
            <a:ahLst/>
            <a:cxnLst/>
            <a:rect l="l" t="t" r="r" b="b"/>
            <a:pathLst>
              <a:path w="1021085" h="1404358">
                <a:moveTo>
                  <a:pt x="0" y="0"/>
                </a:moveTo>
                <a:lnTo>
                  <a:pt x="1021085" y="0"/>
                </a:lnTo>
                <a:lnTo>
                  <a:pt x="1021085" y="1404358"/>
                </a:lnTo>
                <a:lnTo>
                  <a:pt x="0" y="1404358"/>
                </a:lnTo>
                <a:lnTo>
                  <a:pt x="0" y="0"/>
                </a:lnTo>
                <a:close/>
              </a:path>
            </a:pathLst>
          </a:custGeom>
          <a:blipFill>
            <a:blip r:embed="rId8"/>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43180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ppt_y</p:attrName>
                                        </p:attrNameLst>
                                      </p:cBhvr>
                                      <p:tavLst>
                                        <p:tav tm="0">
                                          <p:val>
                                            <p:strVal val="#ppt_y+#ppt_h*1.125000"/>
                                          </p:val>
                                        </p:tav>
                                        <p:tav tm="100000">
                                          <p:val>
                                            <p:strVal val="#ppt_y"/>
                                          </p:val>
                                        </p:tav>
                                      </p:tavLst>
                                    </p:anim>
                                    <p:animEffect transition="in" filter="wipe(up)">
                                      <p:cBhvr>
                                        <p:cTn id="17" dur="500"/>
                                        <p:tgtEl>
                                          <p:spTgt spid="2"/>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2"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2705100" y="723900"/>
            <a:ext cx="128778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Một số bức tranh in độc bản của học sinh</a:t>
            </a:r>
            <a:endParaRPr lang="en-US" sz="5000" b="1" dirty="0">
              <a:solidFill>
                <a:srgbClr val="383F44"/>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ACB2E1F-A500-6BDF-C874-32933D87024E}"/>
              </a:ext>
            </a:extLst>
          </p:cNvPr>
          <p:cNvPicPr>
            <a:picLocks noChangeAspect="1"/>
          </p:cNvPicPr>
          <p:nvPr/>
        </p:nvPicPr>
        <p:blipFill rotWithShape="1">
          <a:blip r:embed="rId7">
            <a:extLst>
              <a:ext uri="{28A0092B-C50C-407E-A947-70E740481C1C}">
                <a14:useLocalDpi xmlns:a14="http://schemas.microsoft.com/office/drawing/2010/main" val="0"/>
              </a:ext>
            </a:extLst>
          </a:blip>
          <a:srcRect l="24638" t="716" r="26362" b="16612"/>
          <a:stretch/>
        </p:blipFill>
        <p:spPr>
          <a:xfrm>
            <a:off x="2142569" y="1772282"/>
            <a:ext cx="4833152" cy="6127746"/>
          </a:xfrm>
          <a:prstGeom prst="rect">
            <a:avLst/>
          </a:prstGeom>
        </p:spPr>
      </p:pic>
      <p:pic>
        <p:nvPicPr>
          <p:cNvPr id="9" name="Picture 8">
            <a:extLst>
              <a:ext uri="{FF2B5EF4-FFF2-40B4-BE49-F238E27FC236}">
                <a16:creationId xmlns:a16="http://schemas.microsoft.com/office/drawing/2014/main" id="{9F030363-1D3E-25C6-4048-4345BEBD4285}"/>
              </a:ext>
            </a:extLst>
          </p:cNvPr>
          <p:cNvPicPr>
            <a:picLocks noChangeAspect="1"/>
          </p:cNvPicPr>
          <p:nvPr/>
        </p:nvPicPr>
        <p:blipFill rotWithShape="1">
          <a:blip r:embed="rId8">
            <a:extLst>
              <a:ext uri="{28A0092B-C50C-407E-A947-70E740481C1C}">
                <a14:useLocalDpi xmlns:a14="http://schemas.microsoft.com/office/drawing/2010/main" val="0"/>
              </a:ext>
            </a:extLst>
          </a:blip>
          <a:srcRect l="18862" t="2340" r="19632" b="20561"/>
          <a:stretch/>
        </p:blipFill>
        <p:spPr>
          <a:xfrm>
            <a:off x="8531772" y="1813597"/>
            <a:ext cx="8686800" cy="6086431"/>
          </a:xfrm>
          <a:prstGeom prst="rect">
            <a:avLst/>
          </a:prstGeom>
        </p:spPr>
      </p:pic>
      <p:sp>
        <p:nvSpPr>
          <p:cNvPr id="2" name="TextBox 9">
            <a:extLst>
              <a:ext uri="{FF2B5EF4-FFF2-40B4-BE49-F238E27FC236}">
                <a16:creationId xmlns:a16="http://schemas.microsoft.com/office/drawing/2014/main" id="{C38D2B77-BE70-0D75-8CA5-86719CB48F33}"/>
              </a:ext>
            </a:extLst>
          </p:cNvPr>
          <p:cNvSpPr txBox="1"/>
          <p:nvPr/>
        </p:nvSpPr>
        <p:spPr>
          <a:xfrm>
            <a:off x="2177070" y="8122143"/>
            <a:ext cx="4764150" cy="1559338"/>
          </a:xfrm>
          <a:prstGeom prst="rect">
            <a:avLst/>
          </a:prstGeom>
        </p:spPr>
        <p:txBody>
          <a:bodyPr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Chân dung mẹ,</a:t>
            </a:r>
          </a:p>
          <a:p>
            <a:pPr algn="ctr">
              <a:lnSpc>
                <a:spcPct val="150000"/>
              </a:lnSpc>
            </a:pPr>
            <a:r>
              <a:rPr lang="vi-VN" sz="3600" dirty="0">
                <a:latin typeface="Arial" panose="020B0604020202020204" pitchFamily="34" charset="0"/>
                <a:cs typeface="Arial" panose="020B0604020202020204" pitchFamily="34" charset="0"/>
              </a:rPr>
              <a:t>Nguyễn Nhật Minh</a:t>
            </a:r>
            <a:endParaRPr lang="vi-VN" sz="3600" dirty="0">
              <a:effectLst/>
              <a:latin typeface="Arial" panose="020B0604020202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62FD0F40-399B-F53A-8C2C-354B867B2E86}"/>
              </a:ext>
            </a:extLst>
          </p:cNvPr>
          <p:cNvSpPr txBox="1"/>
          <p:nvPr/>
        </p:nvSpPr>
        <p:spPr>
          <a:xfrm>
            <a:off x="10493097" y="8122143"/>
            <a:ext cx="4764150" cy="1559338"/>
          </a:xfrm>
          <a:prstGeom prst="rect">
            <a:avLst/>
          </a:prstGeom>
        </p:spPr>
        <p:txBody>
          <a:bodyPr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Tĩnh vật quả,</a:t>
            </a:r>
          </a:p>
          <a:p>
            <a:pPr algn="ctr">
              <a:lnSpc>
                <a:spcPct val="150000"/>
              </a:lnSpc>
            </a:pPr>
            <a:r>
              <a:rPr lang="vi-VN" sz="3600" dirty="0">
                <a:effectLst/>
                <a:latin typeface="Arial" panose="020B0604020202020204" pitchFamily="34" charset="0"/>
                <a:cs typeface="Arial" panose="020B0604020202020204" pitchFamily="34" charset="0"/>
              </a:rPr>
              <a:t>Gia Hưng</a:t>
            </a:r>
          </a:p>
        </p:txBody>
      </p:sp>
    </p:spTree>
    <p:extLst>
      <p:ext uri="{BB962C8B-B14F-4D97-AF65-F5344CB8AC3E}">
        <p14:creationId xmlns:p14="http://schemas.microsoft.com/office/powerpoint/2010/main" val="131443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10058400" y="3584163"/>
            <a:ext cx="5393682" cy="3118674"/>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4.</a:t>
            </a:r>
            <a:endParaRPr lang="en-US" sz="7200" b="1" dirty="0">
              <a:solidFill>
                <a:srgbClr val="383F44"/>
              </a:solidFill>
              <a:latin typeface="Arial"/>
            </a:endParaRPr>
          </a:p>
          <a:p>
            <a:pPr algn="l">
              <a:lnSpc>
                <a:spcPct val="150000"/>
              </a:lnSpc>
            </a:pPr>
            <a:r>
              <a:rPr lang="vi-VN" sz="7200" b="1" dirty="0">
                <a:solidFill>
                  <a:srgbClr val="383F44"/>
                </a:solidFill>
                <a:latin typeface="Arial"/>
              </a:rPr>
              <a:t>ỨNG DỤNG</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36">
            <a:extLst>
              <a:ext uri="{FF2B5EF4-FFF2-40B4-BE49-F238E27FC236}">
                <a16:creationId xmlns:a16="http://schemas.microsoft.com/office/drawing/2014/main" id="{5AC15C7C-A9E3-597C-BB86-9289F59C5437}"/>
              </a:ext>
            </a:extLst>
          </p:cNvPr>
          <p:cNvSpPr/>
          <p:nvPr/>
        </p:nvSpPr>
        <p:spPr>
          <a:xfrm>
            <a:off x="914778" y="1510220"/>
            <a:ext cx="7497188" cy="7266559"/>
          </a:xfrm>
          <a:custGeom>
            <a:avLst/>
            <a:gdLst/>
            <a:ahLst/>
            <a:cxnLst/>
            <a:rect l="l" t="t" r="r" b="b"/>
            <a:pathLst>
              <a:path w="980333" h="1004183">
                <a:moveTo>
                  <a:pt x="0" y="0"/>
                </a:moveTo>
                <a:lnTo>
                  <a:pt x="980333" y="0"/>
                </a:lnTo>
                <a:lnTo>
                  <a:pt x="980333" y="1004182"/>
                </a:lnTo>
                <a:lnTo>
                  <a:pt x="0" y="1004182"/>
                </a:lnTo>
                <a:lnTo>
                  <a:pt x="0" y="0"/>
                </a:lnTo>
                <a:close/>
              </a:path>
            </a:pathLst>
          </a:custGeom>
          <a:blipFill>
            <a:blip r:embed="rId12"/>
            <a:stretch>
              <a:fillRect/>
            </a:stretch>
          </a:blipFill>
        </p:spPr>
      </p:sp>
    </p:spTree>
    <p:extLst>
      <p:ext uri="{BB962C8B-B14F-4D97-AF65-F5344CB8AC3E}">
        <p14:creationId xmlns:p14="http://schemas.microsoft.com/office/powerpoint/2010/main" val="34871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396542" y="7729486"/>
            <a:ext cx="6929150" cy="4817740"/>
          </a:xfrm>
          <a:custGeom>
            <a:avLst/>
            <a:gdLst/>
            <a:ahLst/>
            <a:cxnLst/>
            <a:rect l="l" t="t" r="r" b="b"/>
            <a:pathLst>
              <a:path w="6929150" h="4817740">
                <a:moveTo>
                  <a:pt x="0" y="0"/>
                </a:moveTo>
                <a:lnTo>
                  <a:pt x="6929150" y="0"/>
                </a:lnTo>
                <a:lnTo>
                  <a:pt x="6929150" y="4817740"/>
                </a:lnTo>
                <a:lnTo>
                  <a:pt x="0" y="4817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259140" y="-1432102"/>
            <a:ext cx="7197326" cy="5004198"/>
          </a:xfrm>
          <a:custGeom>
            <a:avLst/>
            <a:gdLst/>
            <a:ahLst/>
            <a:cxnLst/>
            <a:rect l="l" t="t" r="r" b="b"/>
            <a:pathLst>
              <a:path w="7197326" h="5004198">
                <a:moveTo>
                  <a:pt x="0" y="0"/>
                </a:moveTo>
                <a:lnTo>
                  <a:pt x="7197326" y="0"/>
                </a:lnTo>
                <a:lnTo>
                  <a:pt x="7197326" y="5004198"/>
                </a:lnTo>
                <a:lnTo>
                  <a:pt x="0" y="500419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TextBox 9"/>
          <p:cNvSpPr txBox="1"/>
          <p:nvPr/>
        </p:nvSpPr>
        <p:spPr>
          <a:xfrm>
            <a:off x="1066800" y="876300"/>
            <a:ext cx="14401800" cy="2165721"/>
          </a:xfrm>
          <a:prstGeom prst="rect">
            <a:avLst/>
          </a:prstGeom>
        </p:spPr>
        <p:txBody>
          <a:bodyPr wrap="square" lIns="0" tIns="0" rIns="0" bIns="0" rtlCol="0" anchor="t">
            <a:spAutoFit/>
          </a:bodyPr>
          <a:lstStyle/>
          <a:p>
            <a:pPr>
              <a:lnSpc>
                <a:spcPct val="150000"/>
              </a:lnSpc>
            </a:pPr>
            <a:r>
              <a:rPr lang="vi-VN" sz="5000" b="1" dirty="0">
                <a:effectLst/>
                <a:latin typeface="Arial" panose="020B0604020202020204" pitchFamily="34" charset="0"/>
                <a:cs typeface="Arial" panose="020B0604020202020204" pitchFamily="34" charset="0"/>
              </a:rPr>
              <a:t>Qua bài học, sản phẩm tranh in độc bản có thể vận dụng như thế nào trong đời sống?</a:t>
            </a:r>
          </a:p>
        </p:txBody>
      </p:sp>
      <p:sp>
        <p:nvSpPr>
          <p:cNvPr id="14" name="Rectangle: Rounded Corners 13">
            <a:extLst>
              <a:ext uri="{FF2B5EF4-FFF2-40B4-BE49-F238E27FC236}">
                <a16:creationId xmlns:a16="http://schemas.microsoft.com/office/drawing/2014/main" id="{8677630E-27CA-581E-D528-19CB61EF2525}"/>
              </a:ext>
            </a:extLst>
          </p:cNvPr>
          <p:cNvSpPr/>
          <p:nvPr/>
        </p:nvSpPr>
        <p:spPr>
          <a:xfrm>
            <a:off x="1066800" y="6286501"/>
            <a:ext cx="16002687" cy="3124199"/>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0" bIns="252000" rtlCol="0" anchor="ctr"/>
          <a:lstStyle/>
          <a:p>
            <a:pPr algn="just">
              <a:lnSpc>
                <a:spcPct val="150000"/>
              </a:lnSpc>
            </a:pPr>
            <a:r>
              <a:rPr lang="vi-VN" sz="3600" dirty="0">
                <a:solidFill>
                  <a:schemeClr val="tx1"/>
                </a:solidFill>
                <a:effectLst/>
                <a:latin typeface="Arial" panose="020B0604020202020204" pitchFamily="34" charset="0"/>
                <a:cs typeface="Arial" panose="020B0604020202020204" pitchFamily="34" charset="0"/>
              </a:rPr>
              <a:t>Các em có thể sáng tạo tranh in độc bản để trang trí các đồ dùng trong </a:t>
            </a:r>
          </a:p>
          <a:p>
            <a:pPr algn="just">
              <a:lnSpc>
                <a:spcPct val="150000"/>
              </a:lnSpc>
            </a:pPr>
            <a:r>
              <a:rPr lang="vi-VN" sz="3600" dirty="0">
                <a:solidFill>
                  <a:schemeClr val="tx1"/>
                </a:solidFill>
                <a:effectLst/>
                <a:latin typeface="Arial" panose="020B0604020202020204" pitchFamily="34" charset="0"/>
                <a:cs typeface="Arial" panose="020B0604020202020204" pitchFamily="34" charset="0"/>
              </a:rPr>
              <a:t>gia đình, đồ dùng học tập, dùng thiết kế sản phẩm mĩ thuật theo cách </a:t>
            </a:r>
          </a:p>
          <a:p>
            <a:pPr algn="just">
              <a:lnSpc>
                <a:spcPct val="150000"/>
              </a:lnSpc>
            </a:pPr>
            <a:r>
              <a:rPr lang="vi-VN" sz="3600" dirty="0">
                <a:solidFill>
                  <a:schemeClr val="tx1"/>
                </a:solidFill>
                <a:effectLst/>
                <a:latin typeface="Arial" panose="020B0604020202020204" pitchFamily="34" charset="0"/>
                <a:cs typeface="Arial" panose="020B0604020202020204" pitchFamily="34" charset="0"/>
              </a:rPr>
              <a:t>thủ công, đem lại những sản phẩm sáng tạo, độc đáo.</a:t>
            </a:r>
          </a:p>
        </p:txBody>
      </p:sp>
      <p:sp>
        <p:nvSpPr>
          <p:cNvPr id="2" name="Freeform 3">
            <a:extLst>
              <a:ext uri="{FF2B5EF4-FFF2-40B4-BE49-F238E27FC236}">
                <a16:creationId xmlns:a16="http://schemas.microsoft.com/office/drawing/2014/main" id="{075A09D5-570E-F13B-6A2D-5DB71DC10796}"/>
              </a:ext>
            </a:extLst>
          </p:cNvPr>
          <p:cNvSpPr/>
          <p:nvPr/>
        </p:nvSpPr>
        <p:spPr>
          <a:xfrm>
            <a:off x="1274042" y="3414960"/>
            <a:ext cx="15739916" cy="2498716"/>
          </a:xfrm>
          <a:custGeom>
            <a:avLst/>
            <a:gdLst/>
            <a:ahLst/>
            <a:cxnLst/>
            <a:rect l="l" t="t" r="r" b="b"/>
            <a:pathLst>
              <a:path w="3869597" h="614299">
                <a:moveTo>
                  <a:pt x="0" y="0"/>
                </a:moveTo>
                <a:lnTo>
                  <a:pt x="3869598" y="0"/>
                </a:lnTo>
                <a:lnTo>
                  <a:pt x="3869598" y="614299"/>
                </a:lnTo>
                <a:lnTo>
                  <a:pt x="0" y="614299"/>
                </a:lnTo>
                <a:lnTo>
                  <a:pt x="0" y="0"/>
                </a:lnTo>
                <a:close/>
              </a:path>
            </a:pathLst>
          </a:custGeom>
          <a:blipFill>
            <a:blip r:embed="rId7"/>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554050" y="7361500"/>
            <a:ext cx="2733950" cy="2925496"/>
          </a:xfrm>
          <a:custGeom>
            <a:avLst/>
            <a:gdLst/>
            <a:ahLst/>
            <a:cxnLst/>
            <a:rect l="l" t="t" r="r" b="b"/>
            <a:pathLst>
              <a:path w="2733950" h="2925496">
                <a:moveTo>
                  <a:pt x="0" y="0"/>
                </a:moveTo>
                <a:lnTo>
                  <a:pt x="2733950" y="0"/>
                </a:lnTo>
                <a:lnTo>
                  <a:pt x="2733950" y="2925496"/>
                </a:lnTo>
                <a:lnTo>
                  <a:pt x="0" y="2925496"/>
                </a:lnTo>
                <a:lnTo>
                  <a:pt x="0" y="0"/>
                </a:lnTo>
                <a:close/>
              </a:path>
            </a:pathLst>
          </a:custGeom>
          <a:blipFill>
            <a:blip r:embed="rId3"/>
            <a:stretch>
              <a:fillRect l="-91515" t="-13898" r="-25418" b="-175837"/>
            </a:stretch>
          </a:blipFill>
        </p:spPr>
      </p:sp>
      <p:sp>
        <p:nvSpPr>
          <p:cNvPr id="4" name="Freeform 4"/>
          <p:cNvSpPr/>
          <p:nvPr/>
        </p:nvSpPr>
        <p:spPr>
          <a:xfrm>
            <a:off x="-3060192" y="1691532"/>
            <a:ext cx="6022098" cy="4187080"/>
          </a:xfrm>
          <a:custGeom>
            <a:avLst/>
            <a:gdLst/>
            <a:ahLst/>
            <a:cxnLst/>
            <a:rect l="l" t="t" r="r" b="b"/>
            <a:pathLst>
              <a:path w="6022098" h="4187080">
                <a:moveTo>
                  <a:pt x="0" y="0"/>
                </a:moveTo>
                <a:lnTo>
                  <a:pt x="6022098" y="0"/>
                </a:lnTo>
                <a:lnTo>
                  <a:pt x="6022098" y="4187080"/>
                </a:lnTo>
                <a:lnTo>
                  <a:pt x="0" y="41870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10800000">
            <a:off x="-25400" y="8115152"/>
            <a:ext cx="504452" cy="1625098"/>
          </a:xfrm>
          <a:custGeom>
            <a:avLst/>
            <a:gdLst/>
            <a:ahLst/>
            <a:cxnLst/>
            <a:rect l="l" t="t" r="r" b="b"/>
            <a:pathLst>
              <a:path w="504452" h="1625098">
                <a:moveTo>
                  <a:pt x="0" y="0"/>
                </a:moveTo>
                <a:lnTo>
                  <a:pt x="504452" y="0"/>
                </a:lnTo>
                <a:lnTo>
                  <a:pt x="504452" y="1625098"/>
                </a:lnTo>
                <a:lnTo>
                  <a:pt x="0" y="1625098"/>
                </a:lnTo>
                <a:lnTo>
                  <a:pt x="0" y="0"/>
                </a:lnTo>
                <a:close/>
              </a:path>
            </a:pathLst>
          </a:custGeom>
          <a:blipFill>
            <a:blip r:embed="rId3"/>
            <a:stretch>
              <a:fillRect l="-192305" r="-619959" b="-304710"/>
            </a:stretch>
          </a:blipFill>
        </p:spPr>
      </p:sp>
      <p:sp>
        <p:nvSpPr>
          <p:cNvPr id="6" name="Freeform 6"/>
          <p:cNvSpPr/>
          <p:nvPr/>
        </p:nvSpPr>
        <p:spPr>
          <a:xfrm>
            <a:off x="12621994" y="-852902"/>
            <a:ext cx="7373406" cy="5126222"/>
          </a:xfrm>
          <a:custGeom>
            <a:avLst/>
            <a:gdLst/>
            <a:ahLst/>
            <a:cxnLst/>
            <a:rect l="l" t="t" r="r" b="b"/>
            <a:pathLst>
              <a:path w="7373406" h="5126222">
                <a:moveTo>
                  <a:pt x="0" y="0"/>
                </a:moveTo>
                <a:lnTo>
                  <a:pt x="7373406" y="0"/>
                </a:lnTo>
                <a:lnTo>
                  <a:pt x="7373406" y="5126222"/>
                </a:lnTo>
                <a:lnTo>
                  <a:pt x="0" y="51262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TextBox 15"/>
          <p:cNvSpPr txBox="1"/>
          <p:nvPr/>
        </p:nvSpPr>
        <p:spPr>
          <a:xfrm>
            <a:off x="1231592" y="1037600"/>
            <a:ext cx="8991400" cy="923330"/>
          </a:xfrm>
          <a:prstGeom prst="rect">
            <a:avLst/>
          </a:prstGeom>
        </p:spPr>
        <p:txBody>
          <a:bodyPr wrap="square" lIns="0" tIns="0" rIns="0" bIns="0" rtlCol="0" anchor="t">
            <a:spAutoFit/>
          </a:bodyPr>
          <a:lstStyle/>
          <a:p>
            <a:pPr algn="l">
              <a:lnSpc>
                <a:spcPts val="7200"/>
              </a:lnSpc>
            </a:pPr>
            <a:r>
              <a:rPr lang="vi-VN" sz="6600" b="1" dirty="0">
                <a:solidFill>
                  <a:srgbClr val="383F44"/>
                </a:solidFill>
                <a:latin typeface="Arial" panose="020B0604020202020204" pitchFamily="34" charset="0"/>
                <a:cs typeface="Arial" panose="020B0604020202020204" pitchFamily="34" charset="0"/>
              </a:rPr>
              <a:t>HƯỚNG DẪN VỀ NHÀ</a:t>
            </a:r>
            <a:endParaRPr lang="en-US" sz="6600" b="1" dirty="0">
              <a:solidFill>
                <a:srgbClr val="383F44"/>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78F1CFE-F3C1-DE38-29B0-FD2B5E1056BE}"/>
              </a:ext>
            </a:extLst>
          </p:cNvPr>
          <p:cNvGrpSpPr/>
          <p:nvPr/>
        </p:nvGrpSpPr>
        <p:grpSpPr>
          <a:xfrm>
            <a:off x="7133005" y="2841509"/>
            <a:ext cx="3718763" cy="6252285"/>
            <a:chOff x="7133005" y="2841509"/>
            <a:chExt cx="3718763" cy="6252285"/>
          </a:xfrm>
        </p:grpSpPr>
        <p:sp>
          <p:nvSpPr>
            <p:cNvPr id="11" name="TextBox 11"/>
            <p:cNvSpPr txBox="1"/>
            <p:nvPr/>
          </p:nvSpPr>
          <p:spPr>
            <a:xfrm>
              <a:off x="7133005" y="5041466"/>
              <a:ext cx="3718763" cy="4052328"/>
            </a:xfrm>
            <a:prstGeom prst="rect">
              <a:avLst/>
            </a:prstGeom>
          </p:spPr>
          <p:txBody>
            <a:bodyPr wrap="square"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Hoàn thành sản phẩm tranh theo chủ đề tự chọn bằng kĩ thuật in độc bản.</a:t>
              </a:r>
            </a:p>
          </p:txBody>
        </p:sp>
        <p:grpSp>
          <p:nvGrpSpPr>
            <p:cNvPr id="10" name="Group 9">
              <a:extLst>
                <a:ext uri="{FF2B5EF4-FFF2-40B4-BE49-F238E27FC236}">
                  <a16:creationId xmlns:a16="http://schemas.microsoft.com/office/drawing/2014/main" id="{7CC458A1-583E-BC01-F5DD-623EA9C6537A}"/>
                </a:ext>
              </a:extLst>
            </p:cNvPr>
            <p:cNvGrpSpPr/>
            <p:nvPr/>
          </p:nvGrpSpPr>
          <p:grpSpPr>
            <a:xfrm>
              <a:off x="8105086" y="2841509"/>
              <a:ext cx="1774650" cy="1775250"/>
              <a:chOff x="8105086" y="2841509"/>
              <a:chExt cx="1774650" cy="1775250"/>
            </a:xfrm>
          </p:grpSpPr>
          <p:grpSp>
            <p:nvGrpSpPr>
              <p:cNvPr id="7" name="Group 7"/>
              <p:cNvGrpSpPr/>
              <p:nvPr/>
            </p:nvGrpSpPr>
            <p:grpSpPr>
              <a:xfrm>
                <a:off x="8105086" y="2841509"/>
                <a:ext cx="1774650" cy="1775250"/>
                <a:chOff x="0" y="0"/>
                <a:chExt cx="2366200" cy="2367000"/>
              </a:xfrm>
            </p:grpSpPr>
            <p:sp>
              <p:nvSpPr>
                <p:cNvPr id="8" name="Freeform 8"/>
                <p:cNvSpPr/>
                <p:nvPr/>
              </p:nvSpPr>
              <p:spPr>
                <a:xfrm>
                  <a:off x="0" y="0"/>
                  <a:ext cx="2366137" cy="2367026"/>
                </a:xfrm>
                <a:custGeom>
                  <a:avLst/>
                  <a:gdLst/>
                  <a:ahLst/>
                  <a:cxnLst/>
                  <a:rect l="l" t="t" r="r" b="b"/>
                  <a:pathLst>
                    <a:path w="2366137" h="2367026">
                      <a:moveTo>
                        <a:pt x="12700" y="0"/>
                      </a:moveTo>
                      <a:lnTo>
                        <a:pt x="2353437" y="0"/>
                      </a:lnTo>
                      <a:cubicBezTo>
                        <a:pt x="2360422" y="0"/>
                        <a:pt x="2366137" y="5715"/>
                        <a:pt x="2366137" y="12700"/>
                      </a:cubicBezTo>
                      <a:lnTo>
                        <a:pt x="2366137" y="2354326"/>
                      </a:lnTo>
                      <a:cubicBezTo>
                        <a:pt x="2366137" y="2361311"/>
                        <a:pt x="2360422" y="2367026"/>
                        <a:pt x="2353437" y="2367026"/>
                      </a:cubicBezTo>
                      <a:lnTo>
                        <a:pt x="12700" y="2367026"/>
                      </a:lnTo>
                      <a:cubicBezTo>
                        <a:pt x="5715" y="2367026"/>
                        <a:pt x="0" y="2361311"/>
                        <a:pt x="0" y="2354326"/>
                      </a:cubicBezTo>
                      <a:lnTo>
                        <a:pt x="0" y="12700"/>
                      </a:lnTo>
                      <a:cubicBezTo>
                        <a:pt x="0" y="5715"/>
                        <a:pt x="5715" y="0"/>
                        <a:pt x="12700" y="0"/>
                      </a:cubicBezTo>
                      <a:moveTo>
                        <a:pt x="12700" y="25400"/>
                      </a:moveTo>
                      <a:lnTo>
                        <a:pt x="12700" y="12700"/>
                      </a:lnTo>
                      <a:lnTo>
                        <a:pt x="25400" y="12700"/>
                      </a:lnTo>
                      <a:lnTo>
                        <a:pt x="25400" y="2354326"/>
                      </a:lnTo>
                      <a:lnTo>
                        <a:pt x="12700" y="2354326"/>
                      </a:lnTo>
                      <a:lnTo>
                        <a:pt x="12700" y="2341626"/>
                      </a:lnTo>
                      <a:lnTo>
                        <a:pt x="2353437" y="2341626"/>
                      </a:lnTo>
                      <a:lnTo>
                        <a:pt x="2353437" y="2354326"/>
                      </a:lnTo>
                      <a:lnTo>
                        <a:pt x="2340737" y="2354326"/>
                      </a:lnTo>
                      <a:lnTo>
                        <a:pt x="2340737" y="12700"/>
                      </a:lnTo>
                      <a:lnTo>
                        <a:pt x="2353437" y="12700"/>
                      </a:lnTo>
                      <a:lnTo>
                        <a:pt x="2353437" y="25400"/>
                      </a:lnTo>
                      <a:lnTo>
                        <a:pt x="12700" y="25400"/>
                      </a:lnTo>
                      <a:close/>
                    </a:path>
                  </a:pathLst>
                </a:custGeom>
                <a:solidFill>
                  <a:srgbClr val="383F44"/>
                </a:solidFill>
              </p:spPr>
            </p:sp>
          </p:grpSp>
          <p:sp>
            <p:nvSpPr>
              <p:cNvPr id="17" name="Freeform 17"/>
              <p:cNvSpPr/>
              <p:nvPr/>
            </p:nvSpPr>
            <p:spPr>
              <a:xfrm>
                <a:off x="8677749" y="3370164"/>
                <a:ext cx="629324" cy="717942"/>
              </a:xfrm>
              <a:custGeom>
                <a:avLst/>
                <a:gdLst/>
                <a:ahLst/>
                <a:cxnLst/>
                <a:rect l="l" t="t" r="r" b="b"/>
                <a:pathLst>
                  <a:path w="629324" h="717942">
                    <a:moveTo>
                      <a:pt x="0" y="0"/>
                    </a:moveTo>
                    <a:lnTo>
                      <a:pt x="629324" y="0"/>
                    </a:lnTo>
                    <a:lnTo>
                      <a:pt x="629324" y="717942"/>
                    </a:lnTo>
                    <a:lnTo>
                      <a:pt x="0" y="71794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grpSp>
      <p:grpSp>
        <p:nvGrpSpPr>
          <p:cNvPr id="14" name="Group 13">
            <a:extLst>
              <a:ext uri="{FF2B5EF4-FFF2-40B4-BE49-F238E27FC236}">
                <a16:creationId xmlns:a16="http://schemas.microsoft.com/office/drawing/2014/main" id="{0D0003DB-190C-5411-3C31-3CA8AEF011AD}"/>
              </a:ext>
            </a:extLst>
          </p:cNvPr>
          <p:cNvGrpSpPr/>
          <p:nvPr/>
        </p:nvGrpSpPr>
        <p:grpSpPr>
          <a:xfrm>
            <a:off x="1369992" y="2841509"/>
            <a:ext cx="4764150" cy="3004504"/>
            <a:chOff x="1369992" y="2841509"/>
            <a:chExt cx="4764150" cy="3004504"/>
          </a:xfrm>
        </p:grpSpPr>
        <p:sp>
          <p:nvSpPr>
            <p:cNvPr id="9" name="TextBox 9"/>
            <p:cNvSpPr txBox="1"/>
            <p:nvPr/>
          </p:nvSpPr>
          <p:spPr>
            <a:xfrm>
              <a:off x="1369992" y="5117672"/>
              <a:ext cx="4764150" cy="728341"/>
            </a:xfrm>
            <a:prstGeom prst="rect">
              <a:avLst/>
            </a:prstGeom>
          </p:spPr>
          <p:txBody>
            <a:bodyPr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Ôn lại kiến thức đã học</a:t>
              </a:r>
            </a:p>
          </p:txBody>
        </p:sp>
        <p:grpSp>
          <p:nvGrpSpPr>
            <p:cNvPr id="2" name="Group 1">
              <a:extLst>
                <a:ext uri="{FF2B5EF4-FFF2-40B4-BE49-F238E27FC236}">
                  <a16:creationId xmlns:a16="http://schemas.microsoft.com/office/drawing/2014/main" id="{F75085D7-E644-A8BF-7BCE-A8E06770000A}"/>
                </a:ext>
              </a:extLst>
            </p:cNvPr>
            <p:cNvGrpSpPr/>
            <p:nvPr/>
          </p:nvGrpSpPr>
          <p:grpSpPr>
            <a:xfrm>
              <a:off x="2864766" y="2841509"/>
              <a:ext cx="1774603" cy="1775270"/>
              <a:chOff x="2864766" y="2841509"/>
              <a:chExt cx="1774603" cy="1775270"/>
            </a:xfrm>
          </p:grpSpPr>
          <p:sp>
            <p:nvSpPr>
              <p:cNvPr id="18" name="Freeform 18"/>
              <p:cNvSpPr/>
              <p:nvPr/>
            </p:nvSpPr>
            <p:spPr>
              <a:xfrm>
                <a:off x="3414389" y="3371288"/>
                <a:ext cx="675406" cy="715690"/>
              </a:xfrm>
              <a:custGeom>
                <a:avLst/>
                <a:gdLst/>
                <a:ahLst/>
                <a:cxnLst/>
                <a:rect l="l" t="t" r="r" b="b"/>
                <a:pathLst>
                  <a:path w="675406" h="715690">
                    <a:moveTo>
                      <a:pt x="0" y="0"/>
                    </a:moveTo>
                    <a:lnTo>
                      <a:pt x="675406" y="0"/>
                    </a:lnTo>
                    <a:lnTo>
                      <a:pt x="675406" y="715690"/>
                    </a:lnTo>
                    <a:lnTo>
                      <a:pt x="0" y="71569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9" name="Group 19"/>
              <p:cNvGrpSpPr/>
              <p:nvPr/>
            </p:nvGrpSpPr>
            <p:grpSpPr>
              <a:xfrm>
                <a:off x="2864766" y="2841509"/>
                <a:ext cx="1774603" cy="1775270"/>
                <a:chOff x="0" y="0"/>
                <a:chExt cx="2366137" cy="2367027"/>
              </a:xfrm>
            </p:grpSpPr>
            <p:sp>
              <p:nvSpPr>
                <p:cNvPr id="20" name="Freeform 20"/>
                <p:cNvSpPr/>
                <p:nvPr/>
              </p:nvSpPr>
              <p:spPr>
                <a:xfrm>
                  <a:off x="0" y="0"/>
                  <a:ext cx="2366137" cy="2367027"/>
                </a:xfrm>
                <a:custGeom>
                  <a:avLst/>
                  <a:gdLst/>
                  <a:ahLst/>
                  <a:cxnLst/>
                  <a:rect l="l" t="t" r="r" b="b"/>
                  <a:pathLst>
                    <a:path w="2366137" h="2367026">
                      <a:moveTo>
                        <a:pt x="12700" y="0"/>
                      </a:moveTo>
                      <a:lnTo>
                        <a:pt x="2353437" y="0"/>
                      </a:lnTo>
                      <a:cubicBezTo>
                        <a:pt x="2360422" y="0"/>
                        <a:pt x="2366137" y="5715"/>
                        <a:pt x="2366137" y="12700"/>
                      </a:cubicBezTo>
                      <a:lnTo>
                        <a:pt x="2366137" y="2354326"/>
                      </a:lnTo>
                      <a:cubicBezTo>
                        <a:pt x="2366137" y="2361311"/>
                        <a:pt x="2360422" y="2367026"/>
                        <a:pt x="2353437" y="2367026"/>
                      </a:cubicBezTo>
                      <a:lnTo>
                        <a:pt x="12700" y="2367026"/>
                      </a:lnTo>
                      <a:cubicBezTo>
                        <a:pt x="5715" y="2367026"/>
                        <a:pt x="0" y="2361311"/>
                        <a:pt x="0" y="2354326"/>
                      </a:cubicBezTo>
                      <a:lnTo>
                        <a:pt x="0" y="12700"/>
                      </a:lnTo>
                      <a:cubicBezTo>
                        <a:pt x="0" y="5715"/>
                        <a:pt x="5715" y="0"/>
                        <a:pt x="12700" y="0"/>
                      </a:cubicBezTo>
                      <a:moveTo>
                        <a:pt x="12700" y="25400"/>
                      </a:moveTo>
                      <a:lnTo>
                        <a:pt x="12700" y="12700"/>
                      </a:lnTo>
                      <a:lnTo>
                        <a:pt x="25400" y="12700"/>
                      </a:lnTo>
                      <a:lnTo>
                        <a:pt x="25400" y="2354326"/>
                      </a:lnTo>
                      <a:lnTo>
                        <a:pt x="12700" y="2354326"/>
                      </a:lnTo>
                      <a:lnTo>
                        <a:pt x="12700" y="2341626"/>
                      </a:lnTo>
                      <a:lnTo>
                        <a:pt x="2353437" y="2341626"/>
                      </a:lnTo>
                      <a:lnTo>
                        <a:pt x="2353437" y="2354326"/>
                      </a:lnTo>
                      <a:lnTo>
                        <a:pt x="2340737" y="2354326"/>
                      </a:lnTo>
                      <a:lnTo>
                        <a:pt x="2340737" y="12700"/>
                      </a:lnTo>
                      <a:lnTo>
                        <a:pt x="2353437" y="12700"/>
                      </a:lnTo>
                      <a:lnTo>
                        <a:pt x="2353437" y="25400"/>
                      </a:lnTo>
                      <a:lnTo>
                        <a:pt x="12700" y="25400"/>
                      </a:lnTo>
                      <a:close/>
                    </a:path>
                  </a:pathLst>
                </a:custGeom>
                <a:solidFill>
                  <a:srgbClr val="383F44"/>
                </a:solidFill>
              </p:spPr>
            </p:sp>
          </p:grpSp>
        </p:grpSp>
      </p:grpSp>
      <p:grpSp>
        <p:nvGrpSpPr>
          <p:cNvPr id="28" name="Group 27">
            <a:extLst>
              <a:ext uri="{FF2B5EF4-FFF2-40B4-BE49-F238E27FC236}">
                <a16:creationId xmlns:a16="http://schemas.microsoft.com/office/drawing/2014/main" id="{8A14919B-B915-EB94-901E-4A405940A11A}"/>
              </a:ext>
            </a:extLst>
          </p:cNvPr>
          <p:cNvGrpSpPr/>
          <p:nvPr/>
        </p:nvGrpSpPr>
        <p:grpSpPr>
          <a:xfrm>
            <a:off x="12373327" y="2841509"/>
            <a:ext cx="3718763" cy="6293487"/>
            <a:chOff x="12373327" y="2841509"/>
            <a:chExt cx="3718763" cy="6293487"/>
          </a:xfrm>
        </p:grpSpPr>
        <p:sp>
          <p:nvSpPr>
            <p:cNvPr id="13" name="TextBox 13"/>
            <p:cNvSpPr txBox="1"/>
            <p:nvPr/>
          </p:nvSpPr>
          <p:spPr>
            <a:xfrm>
              <a:off x="12373327" y="5082668"/>
              <a:ext cx="3718763" cy="4052328"/>
            </a:xfrm>
            <a:prstGeom prst="rect">
              <a:avLst/>
            </a:prstGeom>
          </p:spPr>
          <p:txBody>
            <a:bodyPr wrap="square"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Đọc và tìm hiểu trước nội dung </a:t>
              </a:r>
              <a:r>
                <a:rPr lang="vi-VN" sz="3600" i="1" dirty="0">
                  <a:effectLst/>
                  <a:latin typeface="Arial" panose="020B0604020202020204" pitchFamily="34" charset="0"/>
                  <a:cs typeface="Arial" panose="020B0604020202020204" pitchFamily="34" charset="0"/>
                </a:rPr>
                <a:t>Bài 9: Vẽ mẫu có dạng khối trụ và khối cầu.</a:t>
              </a:r>
              <a:endParaRPr lang="vi-VN" sz="3600" dirty="0">
                <a:effectLst/>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FD49D6D-75CE-D26A-86D2-517C1EE855C1}"/>
                </a:ext>
              </a:extLst>
            </p:cNvPr>
            <p:cNvGrpSpPr/>
            <p:nvPr/>
          </p:nvGrpSpPr>
          <p:grpSpPr>
            <a:xfrm>
              <a:off x="13345408" y="2841509"/>
              <a:ext cx="1774650" cy="1775250"/>
              <a:chOff x="13345408" y="2841509"/>
              <a:chExt cx="1774650" cy="1775250"/>
            </a:xfrm>
          </p:grpSpPr>
          <p:sp>
            <p:nvSpPr>
              <p:cNvPr id="16" name="Freeform 16"/>
              <p:cNvSpPr/>
              <p:nvPr/>
            </p:nvSpPr>
            <p:spPr>
              <a:xfrm>
                <a:off x="13918071" y="3370136"/>
                <a:ext cx="629324" cy="717998"/>
              </a:xfrm>
              <a:custGeom>
                <a:avLst/>
                <a:gdLst/>
                <a:ahLst/>
                <a:cxnLst/>
                <a:rect l="l" t="t" r="r" b="b"/>
                <a:pathLst>
                  <a:path w="629324" h="717998">
                    <a:moveTo>
                      <a:pt x="0" y="0"/>
                    </a:moveTo>
                    <a:lnTo>
                      <a:pt x="629324" y="0"/>
                    </a:lnTo>
                    <a:lnTo>
                      <a:pt x="629324" y="717998"/>
                    </a:lnTo>
                    <a:lnTo>
                      <a:pt x="0" y="71799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1" name="Group 21"/>
              <p:cNvGrpSpPr/>
              <p:nvPr/>
            </p:nvGrpSpPr>
            <p:grpSpPr>
              <a:xfrm>
                <a:off x="13345408" y="2841509"/>
                <a:ext cx="1774650" cy="1775250"/>
                <a:chOff x="0" y="0"/>
                <a:chExt cx="2366200" cy="2367000"/>
              </a:xfrm>
            </p:grpSpPr>
            <p:sp>
              <p:nvSpPr>
                <p:cNvPr id="22" name="Freeform 22"/>
                <p:cNvSpPr/>
                <p:nvPr/>
              </p:nvSpPr>
              <p:spPr>
                <a:xfrm>
                  <a:off x="0" y="0"/>
                  <a:ext cx="2366137" cy="2367026"/>
                </a:xfrm>
                <a:custGeom>
                  <a:avLst/>
                  <a:gdLst/>
                  <a:ahLst/>
                  <a:cxnLst/>
                  <a:rect l="l" t="t" r="r" b="b"/>
                  <a:pathLst>
                    <a:path w="2366137" h="2367026">
                      <a:moveTo>
                        <a:pt x="12700" y="0"/>
                      </a:moveTo>
                      <a:lnTo>
                        <a:pt x="2353437" y="0"/>
                      </a:lnTo>
                      <a:cubicBezTo>
                        <a:pt x="2360422" y="0"/>
                        <a:pt x="2366137" y="5715"/>
                        <a:pt x="2366137" y="12700"/>
                      </a:cubicBezTo>
                      <a:lnTo>
                        <a:pt x="2366137" y="2354326"/>
                      </a:lnTo>
                      <a:cubicBezTo>
                        <a:pt x="2366137" y="2361311"/>
                        <a:pt x="2360422" y="2367026"/>
                        <a:pt x="2353437" y="2367026"/>
                      </a:cubicBezTo>
                      <a:lnTo>
                        <a:pt x="12700" y="2367026"/>
                      </a:lnTo>
                      <a:cubicBezTo>
                        <a:pt x="5715" y="2367026"/>
                        <a:pt x="0" y="2361311"/>
                        <a:pt x="0" y="2354326"/>
                      </a:cubicBezTo>
                      <a:lnTo>
                        <a:pt x="0" y="12700"/>
                      </a:lnTo>
                      <a:cubicBezTo>
                        <a:pt x="0" y="5715"/>
                        <a:pt x="5715" y="0"/>
                        <a:pt x="12700" y="0"/>
                      </a:cubicBezTo>
                      <a:moveTo>
                        <a:pt x="12700" y="25400"/>
                      </a:moveTo>
                      <a:lnTo>
                        <a:pt x="12700" y="12700"/>
                      </a:lnTo>
                      <a:lnTo>
                        <a:pt x="25400" y="12700"/>
                      </a:lnTo>
                      <a:lnTo>
                        <a:pt x="25400" y="2354326"/>
                      </a:lnTo>
                      <a:lnTo>
                        <a:pt x="12700" y="2354326"/>
                      </a:lnTo>
                      <a:lnTo>
                        <a:pt x="12700" y="2341626"/>
                      </a:lnTo>
                      <a:lnTo>
                        <a:pt x="2353437" y="2341626"/>
                      </a:lnTo>
                      <a:lnTo>
                        <a:pt x="2353437" y="2354326"/>
                      </a:lnTo>
                      <a:lnTo>
                        <a:pt x="2340737" y="2354326"/>
                      </a:lnTo>
                      <a:lnTo>
                        <a:pt x="2340737" y="12700"/>
                      </a:lnTo>
                      <a:lnTo>
                        <a:pt x="2353437" y="12700"/>
                      </a:lnTo>
                      <a:lnTo>
                        <a:pt x="2353437" y="25400"/>
                      </a:lnTo>
                      <a:lnTo>
                        <a:pt x="12700" y="25400"/>
                      </a:lnTo>
                      <a:close/>
                    </a:path>
                  </a:pathLst>
                </a:custGeom>
                <a:solidFill>
                  <a:srgbClr val="383F44"/>
                </a:solidFill>
              </p:spPr>
            </p:sp>
          </p:grpSp>
        </p:grpSp>
      </p:grpSp>
      <p:sp>
        <p:nvSpPr>
          <p:cNvPr id="23" name="Freeform 23"/>
          <p:cNvSpPr/>
          <p:nvPr/>
        </p:nvSpPr>
        <p:spPr>
          <a:xfrm>
            <a:off x="15078900" y="-1981200"/>
            <a:ext cx="3653604" cy="3563904"/>
          </a:xfrm>
          <a:custGeom>
            <a:avLst/>
            <a:gdLst/>
            <a:ahLst/>
            <a:cxnLst/>
            <a:rect l="l" t="t" r="r" b="b"/>
            <a:pathLst>
              <a:path w="3653604" h="3563904">
                <a:moveTo>
                  <a:pt x="0" y="0"/>
                </a:moveTo>
                <a:lnTo>
                  <a:pt x="3653604" y="0"/>
                </a:lnTo>
                <a:lnTo>
                  <a:pt x="3653604" y="3563904"/>
                </a:lnTo>
                <a:lnTo>
                  <a:pt x="0" y="3563904"/>
                </a:lnTo>
                <a:lnTo>
                  <a:pt x="0" y="0"/>
                </a:lnTo>
                <a:close/>
              </a:path>
            </a:pathLst>
          </a:custGeom>
          <a:blipFill>
            <a:blip r:embed="rId14"/>
            <a:stretch>
              <a:fillRect/>
            </a:stretch>
          </a:blipFill>
        </p:spPr>
      </p:sp>
      <p:sp>
        <p:nvSpPr>
          <p:cNvPr id="24" name="Freeform 24"/>
          <p:cNvSpPr/>
          <p:nvPr/>
        </p:nvSpPr>
        <p:spPr>
          <a:xfrm rot="10799993">
            <a:off x="15938314" y="-1981160"/>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15"/>
            <a:stretch>
              <a:fillRect/>
            </a:stretch>
          </a:blipFill>
        </p:spPr>
      </p:sp>
      <p:sp>
        <p:nvSpPr>
          <p:cNvPr id="25" name="Freeform 10">
            <a:extLst>
              <a:ext uri="{FF2B5EF4-FFF2-40B4-BE49-F238E27FC236}">
                <a16:creationId xmlns:a16="http://schemas.microsoft.com/office/drawing/2014/main" id="{028FBA81-3FB6-4C8D-4630-3AFBDB34E6F8}"/>
              </a:ext>
            </a:extLst>
          </p:cNvPr>
          <p:cNvSpPr/>
          <p:nvPr/>
        </p:nvSpPr>
        <p:spPr>
          <a:xfrm rot="-1836428" flipH="1">
            <a:off x="15711572" y="922220"/>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6"/>
            <a:stretch>
              <a:fillRect l="119" r="-5" b="9"/>
            </a:stretch>
          </a:blipFill>
        </p:spPr>
      </p:sp>
      <p:sp>
        <p:nvSpPr>
          <p:cNvPr id="26" name="Freeform 11">
            <a:extLst>
              <a:ext uri="{FF2B5EF4-FFF2-40B4-BE49-F238E27FC236}">
                <a16:creationId xmlns:a16="http://schemas.microsoft.com/office/drawing/2014/main" id="{53626B1A-79BF-475F-9DCC-3C24223749CC}"/>
              </a:ext>
            </a:extLst>
          </p:cNvPr>
          <p:cNvSpPr/>
          <p:nvPr/>
        </p:nvSpPr>
        <p:spPr>
          <a:xfrm rot="7223340" flipH="1">
            <a:off x="15030512" y="-201892"/>
            <a:ext cx="3668596" cy="590020"/>
          </a:xfrm>
          <a:custGeom>
            <a:avLst/>
            <a:gdLst/>
            <a:ahLst/>
            <a:cxnLst/>
            <a:rect l="l" t="t" r="r" b="b"/>
            <a:pathLst>
              <a:path w="3668596" h="590020">
                <a:moveTo>
                  <a:pt x="3668596" y="0"/>
                </a:moveTo>
                <a:lnTo>
                  <a:pt x="0" y="0"/>
                </a:lnTo>
                <a:lnTo>
                  <a:pt x="0" y="590020"/>
                </a:lnTo>
                <a:lnTo>
                  <a:pt x="3668596" y="590020"/>
                </a:lnTo>
                <a:lnTo>
                  <a:pt x="3668596" y="0"/>
                </a:lnTo>
                <a:close/>
              </a:path>
            </a:pathLst>
          </a:custGeom>
          <a:blipFill>
            <a:blip r:embed="rId17"/>
            <a:stretch>
              <a:fillRect r="-90392"/>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900001">
            <a:off x="241457"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3"/>
            <a:stretch>
              <a:fillRect/>
            </a:stretch>
          </a:blipFill>
        </p:spPr>
      </p:sp>
      <p:sp>
        <p:nvSpPr>
          <p:cNvPr id="3" name="Freeform 3"/>
          <p:cNvSpPr/>
          <p:nvPr/>
        </p:nvSpPr>
        <p:spPr>
          <a:xfrm rot="-10800000">
            <a:off x="15189704" y="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4"/>
            <a:stretch>
              <a:fillRect l="-48918" b="-1"/>
            </a:stretch>
          </a:blipFill>
        </p:spPr>
      </p:sp>
      <p:sp>
        <p:nvSpPr>
          <p:cNvPr id="6" name="Freeform 6"/>
          <p:cNvSpPr/>
          <p:nvPr/>
        </p:nvSpPr>
        <p:spPr>
          <a:xfrm rot="-160358">
            <a:off x="1206977"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5"/>
            <a:stretch>
              <a:fillRect/>
            </a:stretch>
          </a:blipFill>
        </p:spPr>
      </p:sp>
      <p:sp>
        <p:nvSpPr>
          <p:cNvPr id="4" name="Freeform 4"/>
          <p:cNvSpPr/>
          <p:nvPr/>
        </p:nvSpPr>
        <p:spPr>
          <a:xfrm>
            <a:off x="-1913820" y="673710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4359980" y="-271884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9016051" y="1352125"/>
            <a:ext cx="7684950" cy="7158498"/>
          </a:xfrm>
          <a:prstGeom prst="rect">
            <a:avLst/>
          </a:prstGeom>
        </p:spPr>
        <p:txBody>
          <a:bodyPr wrap="square" lIns="0" tIns="0" rIns="0" bIns="0" rtlCol="0" anchor="t">
            <a:spAutoFit/>
          </a:bodyPr>
          <a:lstStyle/>
          <a:p>
            <a:pPr algn="l">
              <a:lnSpc>
                <a:spcPct val="150000"/>
              </a:lnSpc>
            </a:pPr>
            <a:r>
              <a:rPr lang="vi-VN" sz="8000" b="1" dirty="0">
                <a:solidFill>
                  <a:srgbClr val="383F44"/>
                </a:solidFill>
                <a:latin typeface="Arial" panose="020B0604020202020204" pitchFamily="34" charset="0"/>
                <a:cs typeface="Arial" panose="020B0604020202020204" pitchFamily="34" charset="0"/>
              </a:rPr>
              <a:t>CẢM ƠN CÁC EM ĐÃ CHÚ Ý LẮNG NGHE BÀI GIẢNG!</a:t>
            </a:r>
            <a:endParaRPr lang="en-US" sz="8000" b="1" dirty="0">
              <a:solidFill>
                <a:srgbClr val="383F44"/>
              </a:solidFill>
              <a:latin typeface="Arial" panose="020B0604020202020204" pitchFamily="34" charset="0"/>
              <a:cs typeface="Arial" panose="020B0604020202020204" pitchFamily="34" charset="0"/>
            </a:endParaRPr>
          </a:p>
        </p:txBody>
      </p:sp>
      <p:sp>
        <p:nvSpPr>
          <p:cNvPr id="10" name="Freeform 10"/>
          <p:cNvSpPr/>
          <p:nvPr/>
        </p:nvSpPr>
        <p:spPr>
          <a:xfrm rot="13577987">
            <a:off x="16167699" y="9489236"/>
            <a:ext cx="4256362" cy="399976"/>
          </a:xfrm>
          <a:custGeom>
            <a:avLst/>
            <a:gdLst/>
            <a:ahLst/>
            <a:cxnLst/>
            <a:rect l="l" t="t" r="r" b="b"/>
            <a:pathLst>
              <a:path w="4256362" h="399976">
                <a:moveTo>
                  <a:pt x="0" y="0"/>
                </a:moveTo>
                <a:lnTo>
                  <a:pt x="4256362" y="0"/>
                </a:lnTo>
                <a:lnTo>
                  <a:pt x="4256362" y="399976"/>
                </a:lnTo>
                <a:lnTo>
                  <a:pt x="0" y="399976"/>
                </a:lnTo>
                <a:lnTo>
                  <a:pt x="0" y="0"/>
                </a:lnTo>
                <a:close/>
              </a:path>
            </a:pathLst>
          </a:custGeom>
          <a:blipFill>
            <a:blip r:embed="rId10"/>
            <a:stretch>
              <a:fillRect l="-71839" b="-3"/>
            </a:stretch>
          </a:blipFill>
        </p:spPr>
      </p:sp>
      <p:sp>
        <p:nvSpPr>
          <p:cNvPr id="11" name="Freeform 11"/>
          <p:cNvSpPr/>
          <p:nvPr/>
        </p:nvSpPr>
        <p:spPr>
          <a:xfrm rot="2996573">
            <a:off x="15868079" y="6744064"/>
            <a:ext cx="1665846" cy="916660"/>
          </a:xfrm>
          <a:custGeom>
            <a:avLst/>
            <a:gdLst/>
            <a:ahLst/>
            <a:cxnLst/>
            <a:rect l="l" t="t" r="r" b="b"/>
            <a:pathLst>
              <a:path w="1665846" h="916660">
                <a:moveTo>
                  <a:pt x="0" y="0"/>
                </a:moveTo>
                <a:lnTo>
                  <a:pt x="1665846" y="0"/>
                </a:lnTo>
                <a:lnTo>
                  <a:pt x="1665846" y="916660"/>
                </a:lnTo>
                <a:lnTo>
                  <a:pt x="0" y="916660"/>
                </a:lnTo>
                <a:lnTo>
                  <a:pt x="0" y="0"/>
                </a:lnTo>
                <a:close/>
              </a:path>
            </a:pathLst>
          </a:custGeom>
          <a:blipFill>
            <a:blip r:embed="rId11"/>
            <a:stretch>
              <a:fillRect t="-2" b="-2"/>
            </a:stretch>
          </a:blipFill>
        </p:spPr>
      </p:sp>
      <p:pic>
        <p:nvPicPr>
          <p:cNvPr id="1028" name="Picture 4" descr="&quot;Bên cửa&quot; Tranh in độc bản">
            <a:extLst>
              <a:ext uri="{FF2B5EF4-FFF2-40B4-BE49-F238E27FC236}">
                <a16:creationId xmlns:a16="http://schemas.microsoft.com/office/drawing/2014/main" id="{FE3F5041-1DB6-1280-0696-86BC848026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5002" y="436868"/>
            <a:ext cx="5855344" cy="8989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5"/>
          <p:cNvSpPr txBox="1"/>
          <p:nvPr/>
        </p:nvSpPr>
        <p:spPr>
          <a:xfrm>
            <a:off x="9594157" y="7101410"/>
            <a:ext cx="3465925" cy="1887918"/>
          </a:xfrm>
          <a:prstGeom prst="rect">
            <a:avLst/>
          </a:prstGeom>
        </p:spPr>
        <p:txBody>
          <a:bodyPr lIns="50800" tIns="50800" rIns="50800" bIns="50800" rtlCol="0" anchor="ctr"/>
          <a:lstStyle/>
          <a:p>
            <a:pPr algn="l">
              <a:lnSpc>
                <a:spcPts val="3359"/>
              </a:lnSpc>
            </a:pPr>
            <a:endParaRPr lang="en-US" sz="2799" dirty="0">
              <a:solidFill>
                <a:srgbClr val="383F44"/>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191FCAA-9D1C-1354-10FB-CBAE53285703}"/>
              </a:ext>
            </a:extLst>
          </p:cNvPr>
          <p:cNvSpPr/>
          <p:nvPr/>
        </p:nvSpPr>
        <p:spPr>
          <a:xfrm>
            <a:off x="835180" y="7768913"/>
            <a:ext cx="3256963" cy="124895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rIns="72000" bIns="180000" rtlCol="0" anchor="ctr"/>
          <a:lstStyle/>
          <a:p>
            <a:pPr algn="ctr">
              <a:lnSpc>
                <a:spcPct val="150000"/>
              </a:lnSpc>
            </a:pPr>
            <a:r>
              <a:rPr lang="vi-VN" sz="2800" dirty="0">
                <a:solidFill>
                  <a:srgbClr val="383F44"/>
                </a:solidFill>
                <a:latin typeface="Arial" panose="020B0604020202020204" pitchFamily="34" charset="0"/>
                <a:cs typeface="Arial" panose="020B0604020202020204" pitchFamily="34" charset="0"/>
              </a:rPr>
              <a:t>Nguyễn Tiến Việt, </a:t>
            </a:r>
            <a:r>
              <a:rPr lang="vi-VN" sz="2800" i="1" dirty="0">
                <a:solidFill>
                  <a:srgbClr val="383F44"/>
                </a:solidFill>
                <a:latin typeface="Arial" panose="020B0604020202020204" pitchFamily="34" charset="0"/>
                <a:cs typeface="Arial" panose="020B0604020202020204" pitchFamily="34" charset="0"/>
              </a:rPr>
              <a:t>Hoa sen cổ điển</a:t>
            </a:r>
            <a:endParaRPr lang="en-US" sz="2800" i="1" dirty="0">
              <a:solidFill>
                <a:srgbClr val="383F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8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9356514" y="2753066"/>
            <a:ext cx="7255518" cy="4780668"/>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1.</a:t>
            </a:r>
            <a:endParaRPr lang="en-US" sz="7200" b="1" dirty="0">
              <a:solidFill>
                <a:srgbClr val="383F44"/>
              </a:solidFill>
              <a:latin typeface="Arial"/>
            </a:endParaRPr>
          </a:p>
          <a:p>
            <a:pPr algn="l">
              <a:lnSpc>
                <a:spcPct val="150000"/>
              </a:lnSpc>
            </a:pPr>
            <a:r>
              <a:rPr lang="en-US" sz="7200" b="1" dirty="0">
                <a:solidFill>
                  <a:srgbClr val="383F44"/>
                </a:solidFill>
                <a:latin typeface="Arial"/>
              </a:rPr>
              <a:t>QUAN </a:t>
            </a:r>
            <a:r>
              <a:rPr lang="vi-VN" sz="7200" b="1" dirty="0">
                <a:solidFill>
                  <a:srgbClr val="383F44"/>
                </a:solidFill>
                <a:latin typeface="Arial"/>
              </a:rPr>
              <a:t>SÁT </a:t>
            </a:r>
          </a:p>
          <a:p>
            <a:pPr algn="l">
              <a:lnSpc>
                <a:spcPct val="150000"/>
              </a:lnSpc>
            </a:pPr>
            <a:r>
              <a:rPr lang="vi-VN" sz="7200" b="1" dirty="0">
                <a:solidFill>
                  <a:srgbClr val="383F44"/>
                </a:solidFill>
                <a:latin typeface="Arial"/>
              </a:rPr>
              <a:t>VÀ NHẬN THỨC</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25">
            <a:extLst>
              <a:ext uri="{FF2B5EF4-FFF2-40B4-BE49-F238E27FC236}">
                <a16:creationId xmlns:a16="http://schemas.microsoft.com/office/drawing/2014/main" id="{1D0DEA6C-E8C3-391E-9EBF-EAF5C69ACD8E}"/>
              </a:ext>
            </a:extLst>
          </p:cNvPr>
          <p:cNvSpPr/>
          <p:nvPr/>
        </p:nvSpPr>
        <p:spPr>
          <a:xfrm>
            <a:off x="1263147" y="1696458"/>
            <a:ext cx="7010731" cy="6893884"/>
          </a:xfrm>
          <a:custGeom>
            <a:avLst/>
            <a:gdLst/>
            <a:ahLst/>
            <a:cxnLst/>
            <a:rect l="l" t="t" r="r" b="b"/>
            <a:pathLst>
              <a:path w="1244860" h="1224113">
                <a:moveTo>
                  <a:pt x="0" y="0"/>
                </a:moveTo>
                <a:lnTo>
                  <a:pt x="1244860" y="0"/>
                </a:lnTo>
                <a:lnTo>
                  <a:pt x="1244860" y="1224112"/>
                </a:lnTo>
                <a:lnTo>
                  <a:pt x="0" y="12241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999330" y="-23241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452244" y="7225630"/>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9255541" y="2476500"/>
            <a:ext cx="7487578" cy="6349239"/>
          </a:xfrm>
          <a:prstGeom prst="rect">
            <a:avLst/>
          </a:prstGeom>
        </p:spPr>
        <p:txBody>
          <a:bodyPr wrap="square" lIns="0" tIns="0" rIns="0" bIns="0" rtlCol="0" anchor="t">
            <a:spAutoFit/>
          </a:bodyPr>
          <a:lstStyle/>
          <a:p>
            <a:pPr algn="just">
              <a:lnSpc>
                <a:spcPct val="150000"/>
              </a:lnSpc>
            </a:pPr>
            <a:r>
              <a:rPr lang="vi-VN" sz="4000" b="1" dirty="0">
                <a:solidFill>
                  <a:srgbClr val="000000"/>
                </a:solidFill>
                <a:effectLst/>
                <a:latin typeface="Arial" panose="020B0604020202020204" pitchFamily="34" charset="0"/>
                <a:cs typeface="Arial" panose="020B0604020202020204" pitchFamily="34" charset="0"/>
              </a:rPr>
              <a:t>Quan sát bức tranh SGK tr.33-34 và cho biết:</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Nêu hiểu biết của em về tranh in độc bản.</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Màu sắc, chất liệu trong tranh.</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Em có ý tưởng gì về bức tranh in độc bản.</a:t>
            </a:r>
            <a:endParaRPr lang="vi-VN" sz="4000" dirty="0">
              <a:effectLst/>
              <a:latin typeface="Arial" panose="020B060402020202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AF8B84C8-0E02-94ED-43B7-AD0A5A30BAF5}"/>
              </a:ext>
            </a:extLst>
          </p:cNvPr>
          <p:cNvSpPr/>
          <p:nvPr/>
        </p:nvSpPr>
        <p:spPr>
          <a:xfrm>
            <a:off x="1447800" y="1028700"/>
            <a:ext cx="6948658" cy="1237273"/>
          </a:xfrm>
          <a:custGeom>
            <a:avLst/>
            <a:gdLst/>
            <a:ahLst/>
            <a:cxnLst/>
            <a:rect l="l" t="t" r="r" b="b"/>
            <a:pathLst>
              <a:path w="1956371" h="350493">
                <a:moveTo>
                  <a:pt x="53155" y="0"/>
                </a:moveTo>
                <a:lnTo>
                  <a:pt x="1903216" y="0"/>
                </a:lnTo>
                <a:cubicBezTo>
                  <a:pt x="1932573" y="0"/>
                  <a:pt x="1956371" y="23798"/>
                  <a:pt x="1956371" y="53155"/>
                </a:cubicBezTo>
                <a:lnTo>
                  <a:pt x="1956371" y="297338"/>
                </a:lnTo>
                <a:cubicBezTo>
                  <a:pt x="1956371" y="311436"/>
                  <a:pt x="1950770" y="324956"/>
                  <a:pt x="1940802" y="334924"/>
                </a:cubicBezTo>
                <a:cubicBezTo>
                  <a:pt x="1930834" y="344893"/>
                  <a:pt x="1917314" y="350493"/>
                  <a:pt x="1903216" y="350493"/>
                </a:cubicBezTo>
                <a:lnTo>
                  <a:pt x="53155" y="350493"/>
                </a:lnTo>
                <a:cubicBezTo>
                  <a:pt x="39057" y="350493"/>
                  <a:pt x="25537" y="344893"/>
                  <a:pt x="15569" y="334924"/>
                </a:cubicBezTo>
                <a:cubicBezTo>
                  <a:pt x="5600" y="324956"/>
                  <a:pt x="0" y="311436"/>
                  <a:pt x="0" y="297338"/>
                </a:cubicBezTo>
                <a:lnTo>
                  <a:pt x="0" y="53155"/>
                </a:lnTo>
                <a:cubicBezTo>
                  <a:pt x="0" y="39057"/>
                  <a:pt x="5600" y="25537"/>
                  <a:pt x="15569" y="15569"/>
                </a:cubicBezTo>
                <a:cubicBezTo>
                  <a:pt x="25537" y="5600"/>
                  <a:pt x="39057" y="0"/>
                  <a:pt x="53155" y="0"/>
                </a:cubicBezTo>
                <a:close/>
              </a:path>
            </a:pathLst>
          </a:custGeom>
          <a:solidFill>
            <a:schemeClr val="bg1">
              <a:lumMod val="95000"/>
            </a:schemeClr>
          </a:solidFill>
          <a:ln w="66675" cap="rnd">
            <a:noFill/>
            <a:prstDash val="solid"/>
            <a:round/>
          </a:ln>
          <a:effectLst>
            <a:outerShdw blurRad="50800" dist="38100" dir="5400000" algn="t" rotWithShape="0">
              <a:prstClr val="black">
                <a:alpha val="40000"/>
              </a:prst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rgbClr val="000000"/>
                </a:solidFill>
                <a:latin typeface="Arial" panose="020B0604020202020204" pitchFamily="34" charset="0"/>
                <a:cs typeface="Arial" panose="020B0604020202020204" pitchFamily="34" charset="0"/>
              </a:rPr>
              <a:t>THẢO LUẬN NHÓM ĐÔI</a:t>
            </a:r>
          </a:p>
        </p:txBody>
      </p:sp>
      <p:sp>
        <p:nvSpPr>
          <p:cNvPr id="11" name="Freeform 39">
            <a:extLst>
              <a:ext uri="{FF2B5EF4-FFF2-40B4-BE49-F238E27FC236}">
                <a16:creationId xmlns:a16="http://schemas.microsoft.com/office/drawing/2014/main" id="{3C83617F-3E56-6E48-7605-89406AF3ABF7}"/>
              </a:ext>
            </a:extLst>
          </p:cNvPr>
          <p:cNvSpPr/>
          <p:nvPr/>
        </p:nvSpPr>
        <p:spPr>
          <a:xfrm>
            <a:off x="0" y="3230446"/>
            <a:ext cx="7899901" cy="7129554"/>
          </a:xfrm>
          <a:custGeom>
            <a:avLst/>
            <a:gdLst/>
            <a:ahLst/>
            <a:cxnLst/>
            <a:rect l="l" t="t" r="r" b="b"/>
            <a:pathLst>
              <a:path w="1430916" h="1041588">
                <a:moveTo>
                  <a:pt x="0" y="0"/>
                </a:moveTo>
                <a:lnTo>
                  <a:pt x="1430916" y="0"/>
                </a:lnTo>
                <a:lnTo>
                  <a:pt x="1430916" y="1041588"/>
                </a:lnTo>
                <a:lnTo>
                  <a:pt x="0" y="1041588"/>
                </a:lnTo>
                <a:lnTo>
                  <a:pt x="0" y="0"/>
                </a:lnTo>
                <a:close/>
              </a:path>
            </a:pathLst>
          </a:custGeom>
          <a:blipFill>
            <a:blip r:embed="rId5"/>
            <a:stretch>
              <a:fillRect r="-23982"/>
            </a:stretch>
          </a:blipFill>
        </p:spPr>
        <p:txBody>
          <a:bodyPr/>
          <a:lstStyle/>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999330" y="-23241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452244" y="7225630"/>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3820440" y="403119"/>
            <a:ext cx="10647119" cy="769441"/>
          </a:xfrm>
          <a:prstGeom prst="rect">
            <a:avLst/>
          </a:prstGeom>
        </p:spPr>
        <p:txBody>
          <a:bodyPr wrap="square" lIns="0" tIns="0" rIns="0" bIns="0" rtlCol="0" anchor="t">
            <a:spAutoFit/>
          </a:bodyPr>
          <a:lstStyle/>
          <a:p>
            <a:pPr algn="ctr"/>
            <a:r>
              <a:rPr lang="vi-VN" sz="5000" b="1" dirty="0">
                <a:solidFill>
                  <a:srgbClr val="000000"/>
                </a:solidFill>
                <a:effectLst/>
                <a:latin typeface="Arial" panose="020B0604020202020204" pitchFamily="34" charset="0"/>
                <a:cs typeface="Arial" panose="020B0604020202020204" pitchFamily="34" charset="0"/>
              </a:rPr>
              <a:t>Quan sát bức tranh SGK tr.33-34</a:t>
            </a:r>
            <a:endParaRPr lang="vi-VN" sz="50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371A866-C9BC-988C-24FD-DB38F5EB7AF1}"/>
              </a:ext>
            </a:extLst>
          </p:cNvPr>
          <p:cNvPicPr>
            <a:picLocks noChangeAspect="1"/>
          </p:cNvPicPr>
          <p:nvPr/>
        </p:nvPicPr>
        <p:blipFill rotWithShape="1">
          <a:blip r:embed="rId5">
            <a:extLst>
              <a:ext uri="{28A0092B-C50C-407E-A947-70E740481C1C}">
                <a14:useLocalDpi xmlns:a14="http://schemas.microsoft.com/office/drawing/2010/main" val="0"/>
              </a:ext>
            </a:extLst>
          </a:blip>
          <a:srcRect l="3997" r="3532" b="16701"/>
          <a:stretch/>
        </p:blipFill>
        <p:spPr>
          <a:xfrm>
            <a:off x="3017877" y="5975132"/>
            <a:ext cx="6136750" cy="4149802"/>
          </a:xfrm>
          <a:prstGeom prst="rect">
            <a:avLst/>
          </a:prstGeom>
        </p:spPr>
      </p:pic>
      <p:pic>
        <p:nvPicPr>
          <p:cNvPr id="8" name="Picture 7">
            <a:extLst>
              <a:ext uri="{FF2B5EF4-FFF2-40B4-BE49-F238E27FC236}">
                <a16:creationId xmlns:a16="http://schemas.microsoft.com/office/drawing/2014/main" id="{9A5E79B0-0000-3211-724B-B59CF6798A75}"/>
              </a:ext>
            </a:extLst>
          </p:cNvPr>
          <p:cNvPicPr>
            <a:picLocks noChangeAspect="1"/>
          </p:cNvPicPr>
          <p:nvPr/>
        </p:nvPicPr>
        <p:blipFill rotWithShape="1">
          <a:blip r:embed="rId6">
            <a:extLst>
              <a:ext uri="{28A0092B-C50C-407E-A947-70E740481C1C}">
                <a14:useLocalDpi xmlns:a14="http://schemas.microsoft.com/office/drawing/2010/main" val="0"/>
              </a:ext>
            </a:extLst>
          </a:blip>
          <a:srcRect l="5148" t="2924" r="2767" b="20783"/>
          <a:stretch/>
        </p:blipFill>
        <p:spPr>
          <a:xfrm>
            <a:off x="10439400" y="1442008"/>
            <a:ext cx="7165427" cy="4432309"/>
          </a:xfrm>
          <a:prstGeom prst="rect">
            <a:avLst/>
          </a:prstGeom>
        </p:spPr>
      </p:pic>
      <p:pic>
        <p:nvPicPr>
          <p:cNvPr id="12" name="Picture 11">
            <a:extLst>
              <a:ext uri="{FF2B5EF4-FFF2-40B4-BE49-F238E27FC236}">
                <a16:creationId xmlns:a16="http://schemas.microsoft.com/office/drawing/2014/main" id="{8B25CE9F-61C3-FC05-01F3-26CD2AC0D2AE}"/>
              </a:ext>
            </a:extLst>
          </p:cNvPr>
          <p:cNvPicPr>
            <a:picLocks noChangeAspect="1"/>
          </p:cNvPicPr>
          <p:nvPr/>
        </p:nvPicPr>
        <p:blipFill rotWithShape="1">
          <a:blip r:embed="rId7">
            <a:extLst>
              <a:ext uri="{28A0092B-C50C-407E-A947-70E740481C1C}">
                <a14:useLocalDpi xmlns:a14="http://schemas.microsoft.com/office/drawing/2010/main" val="0"/>
              </a:ext>
            </a:extLst>
          </a:blip>
          <a:srcRect l="23248" t="3275" r="20161" b="20107"/>
          <a:stretch/>
        </p:blipFill>
        <p:spPr>
          <a:xfrm>
            <a:off x="7154994" y="1442010"/>
            <a:ext cx="3179291" cy="4432308"/>
          </a:xfrm>
          <a:prstGeom prst="rect">
            <a:avLst/>
          </a:prstGeom>
        </p:spPr>
      </p:pic>
      <p:pic>
        <p:nvPicPr>
          <p:cNvPr id="14" name="Picture 13">
            <a:extLst>
              <a:ext uri="{FF2B5EF4-FFF2-40B4-BE49-F238E27FC236}">
                <a16:creationId xmlns:a16="http://schemas.microsoft.com/office/drawing/2014/main" id="{3CC43F21-A7E7-3ED4-1358-9CBA0B41C2CC}"/>
              </a:ext>
            </a:extLst>
          </p:cNvPr>
          <p:cNvPicPr>
            <a:picLocks noChangeAspect="1"/>
          </p:cNvPicPr>
          <p:nvPr/>
        </p:nvPicPr>
        <p:blipFill rotWithShape="1">
          <a:blip r:embed="rId8">
            <a:extLst>
              <a:ext uri="{28A0092B-C50C-407E-A947-70E740481C1C}">
                <a14:useLocalDpi xmlns:a14="http://schemas.microsoft.com/office/drawing/2010/main" val="0"/>
              </a:ext>
            </a:extLst>
          </a:blip>
          <a:srcRect l="8374" t="735" r="20204" b="19103"/>
          <a:stretch/>
        </p:blipFill>
        <p:spPr>
          <a:xfrm>
            <a:off x="4278217" y="1442010"/>
            <a:ext cx="2624393" cy="4432308"/>
          </a:xfrm>
          <a:prstGeom prst="rect">
            <a:avLst/>
          </a:prstGeom>
        </p:spPr>
      </p:pic>
      <p:pic>
        <p:nvPicPr>
          <p:cNvPr id="16" name="Picture 15">
            <a:extLst>
              <a:ext uri="{FF2B5EF4-FFF2-40B4-BE49-F238E27FC236}">
                <a16:creationId xmlns:a16="http://schemas.microsoft.com/office/drawing/2014/main" id="{D5493DA7-3950-FF98-C7EA-6883F6EC9109}"/>
              </a:ext>
            </a:extLst>
          </p:cNvPr>
          <p:cNvPicPr>
            <a:picLocks noChangeAspect="1"/>
          </p:cNvPicPr>
          <p:nvPr/>
        </p:nvPicPr>
        <p:blipFill rotWithShape="1">
          <a:blip r:embed="rId9">
            <a:extLst>
              <a:ext uri="{28A0092B-C50C-407E-A947-70E740481C1C}">
                <a14:useLocalDpi xmlns:a14="http://schemas.microsoft.com/office/drawing/2010/main" val="0"/>
              </a:ext>
            </a:extLst>
          </a:blip>
          <a:srcRect l="10821" t="343" r="11979" b="18424"/>
          <a:stretch/>
        </p:blipFill>
        <p:spPr>
          <a:xfrm>
            <a:off x="778237" y="1442010"/>
            <a:ext cx="3247595" cy="4432308"/>
          </a:xfrm>
          <a:prstGeom prst="rect">
            <a:avLst/>
          </a:prstGeom>
        </p:spPr>
      </p:pic>
      <p:pic>
        <p:nvPicPr>
          <p:cNvPr id="18" name="Picture 17">
            <a:extLst>
              <a:ext uri="{FF2B5EF4-FFF2-40B4-BE49-F238E27FC236}">
                <a16:creationId xmlns:a16="http://schemas.microsoft.com/office/drawing/2014/main" id="{AFA135E8-F2D8-07E2-97FD-28D7CCE4ABA3}"/>
              </a:ext>
            </a:extLst>
          </p:cNvPr>
          <p:cNvPicPr>
            <a:picLocks noChangeAspect="1"/>
          </p:cNvPicPr>
          <p:nvPr/>
        </p:nvPicPr>
        <p:blipFill rotWithShape="1">
          <a:blip r:embed="rId10">
            <a:extLst>
              <a:ext uri="{28A0092B-C50C-407E-A947-70E740481C1C}">
                <a14:useLocalDpi xmlns:a14="http://schemas.microsoft.com/office/drawing/2010/main" val="0"/>
              </a:ext>
            </a:extLst>
          </a:blip>
          <a:srcRect l="4297" t="1489" r="4000" b="19160"/>
          <a:stretch/>
        </p:blipFill>
        <p:spPr>
          <a:xfrm>
            <a:off x="9525000" y="5981700"/>
            <a:ext cx="5853304" cy="4149802"/>
          </a:xfrm>
          <a:prstGeom prst="rect">
            <a:avLst/>
          </a:prstGeom>
        </p:spPr>
      </p:pic>
    </p:spTree>
    <p:extLst>
      <p:ext uri="{BB962C8B-B14F-4D97-AF65-F5344CB8AC3E}">
        <p14:creationId xmlns:p14="http://schemas.microsoft.com/office/powerpoint/2010/main" val="212532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3607048" y="4"/>
            <a:ext cx="4680952" cy="2618746"/>
          </a:xfrm>
          <a:custGeom>
            <a:avLst/>
            <a:gdLst/>
            <a:ahLst/>
            <a:cxnLst/>
            <a:rect l="l" t="t" r="r" b="b"/>
            <a:pathLst>
              <a:path w="4680952" h="2618746">
                <a:moveTo>
                  <a:pt x="0" y="0"/>
                </a:moveTo>
                <a:lnTo>
                  <a:pt x="4680952" y="0"/>
                </a:lnTo>
                <a:lnTo>
                  <a:pt x="4680952" y="2618746"/>
                </a:lnTo>
                <a:lnTo>
                  <a:pt x="0" y="2618746"/>
                </a:lnTo>
                <a:lnTo>
                  <a:pt x="0" y="0"/>
                </a:lnTo>
                <a:close/>
              </a:path>
            </a:pathLst>
          </a:custGeom>
          <a:blipFill>
            <a:blip r:embed="rId3"/>
            <a:stretch>
              <a:fillRect l="-26708" b="-223692"/>
            </a:stretch>
          </a:blipFill>
        </p:spPr>
      </p:sp>
      <p:sp>
        <p:nvSpPr>
          <p:cNvPr id="4" name="Freeform 4"/>
          <p:cNvSpPr/>
          <p:nvPr/>
        </p:nvSpPr>
        <p:spPr>
          <a:xfrm>
            <a:off x="-4048936" y="8202290"/>
            <a:ext cx="7650036" cy="3586448"/>
          </a:xfrm>
          <a:custGeom>
            <a:avLst/>
            <a:gdLst/>
            <a:ahLst/>
            <a:cxnLst/>
            <a:rect l="l" t="t" r="r" b="b"/>
            <a:pathLst>
              <a:path w="7650036" h="3586448">
                <a:moveTo>
                  <a:pt x="0" y="0"/>
                </a:moveTo>
                <a:lnTo>
                  <a:pt x="7650036" y="0"/>
                </a:lnTo>
                <a:lnTo>
                  <a:pt x="7650036" y="3586448"/>
                </a:lnTo>
                <a:lnTo>
                  <a:pt x="0" y="35864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5" name="TextBox 25"/>
          <p:cNvSpPr txBox="1"/>
          <p:nvPr/>
        </p:nvSpPr>
        <p:spPr>
          <a:xfrm>
            <a:off x="9144000" y="2400300"/>
            <a:ext cx="7924800" cy="6545318"/>
          </a:xfrm>
          <a:prstGeom prst="rect">
            <a:avLst/>
          </a:prstGeom>
        </p:spPr>
        <p:txBody>
          <a:bodyPr wrap="square" lIns="0" tIns="0" rIns="0" bIns="0" rtlCol="0" anchor="t">
            <a:spAutoFit/>
          </a:bodyPr>
          <a:lstStyle/>
          <a:p>
            <a:pPr marL="457200" indent="-457200" algn="just">
              <a:lnSpc>
                <a:spcPct val="150000"/>
              </a:lnSpc>
              <a:buFont typeface="Wingdings" panose="05000000000000000000" pitchFamily="2" charset="2"/>
              <a:buChar char="Ø"/>
            </a:pPr>
            <a:r>
              <a:rPr lang="vi-VN" sz="3600" dirty="0">
                <a:solidFill>
                  <a:srgbClr val="000000"/>
                </a:solidFill>
                <a:effectLst/>
                <a:latin typeface="Arial" panose="020B0604020202020204" pitchFamily="34" charset="0"/>
                <a:cs typeface="Arial" panose="020B0604020202020204" pitchFamily="34" charset="0"/>
              </a:rPr>
              <a:t>In độc bản là phương pháp sáng tạo tranh in chỉ cho ra một bản in duy nhất bằng cách vẽ, vạch, lau chùi… màu hay mực in trên mặt phẳng in không thấm nước như kính, mica, kim loại… rồi in ra giấy.</a:t>
            </a:r>
            <a:endParaRPr lang="vi-VN" sz="3600" dirty="0">
              <a:effectLst/>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vi-VN" sz="3600" dirty="0">
                <a:solidFill>
                  <a:srgbClr val="000000"/>
                </a:solidFill>
                <a:effectLst/>
                <a:latin typeface="Arial" panose="020B0604020202020204" pitchFamily="34" charset="0"/>
                <a:cs typeface="Arial" panose="020B0604020202020204" pitchFamily="34" charset="0"/>
              </a:rPr>
              <a:t>Màu sắc, chất liệu trong tranh:  màu đậm, đặc sắc</a:t>
            </a:r>
            <a:endParaRPr lang="vi-VN" sz="3600" dirty="0">
              <a:effectLst/>
              <a:latin typeface="Arial" panose="020B0604020202020204" pitchFamily="34" charset="0"/>
              <a:cs typeface="Arial" panose="020B0604020202020204" pitchFamily="34" charset="0"/>
            </a:endParaRPr>
          </a:p>
        </p:txBody>
      </p:sp>
      <p:sp>
        <p:nvSpPr>
          <p:cNvPr id="2" name="Arrow: Pentagon 1">
            <a:extLst>
              <a:ext uri="{FF2B5EF4-FFF2-40B4-BE49-F238E27FC236}">
                <a16:creationId xmlns:a16="http://schemas.microsoft.com/office/drawing/2014/main" id="{36022674-A954-832F-07C3-9DD82FEDD393}"/>
              </a:ext>
            </a:extLst>
          </p:cNvPr>
          <p:cNvSpPr/>
          <p:nvPr/>
        </p:nvSpPr>
        <p:spPr>
          <a:xfrm>
            <a:off x="36786" y="564132"/>
            <a:ext cx="60198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Nhận xét</a:t>
            </a:r>
            <a:endParaRPr lang="en-US" sz="5000" b="1"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2F051D1-3A29-3C08-D048-030DA822A770}"/>
              </a:ext>
            </a:extLst>
          </p:cNvPr>
          <p:cNvPicPr>
            <a:picLocks noChangeAspect="1"/>
          </p:cNvPicPr>
          <p:nvPr/>
        </p:nvPicPr>
        <p:blipFill rotWithShape="1">
          <a:blip r:embed="rId6">
            <a:extLst>
              <a:ext uri="{28A0092B-C50C-407E-A947-70E740481C1C}">
                <a14:useLocalDpi xmlns:a14="http://schemas.microsoft.com/office/drawing/2010/main" val="0"/>
              </a:ext>
            </a:extLst>
          </a:blip>
          <a:srcRect l="5148" t="2924" r="2767" b="20783"/>
          <a:stretch/>
        </p:blipFill>
        <p:spPr>
          <a:xfrm>
            <a:off x="1250731" y="5596353"/>
            <a:ext cx="7172996" cy="4436991"/>
          </a:xfrm>
          <a:prstGeom prst="rect">
            <a:avLst/>
          </a:prstGeom>
        </p:spPr>
      </p:pic>
      <p:pic>
        <p:nvPicPr>
          <p:cNvPr id="7" name="Picture 6">
            <a:extLst>
              <a:ext uri="{FF2B5EF4-FFF2-40B4-BE49-F238E27FC236}">
                <a16:creationId xmlns:a16="http://schemas.microsoft.com/office/drawing/2014/main" id="{46C8551D-52F7-DE04-C9DE-97A41D144CAE}"/>
              </a:ext>
            </a:extLst>
          </p:cNvPr>
          <p:cNvPicPr>
            <a:picLocks noChangeAspect="1"/>
          </p:cNvPicPr>
          <p:nvPr/>
        </p:nvPicPr>
        <p:blipFill rotWithShape="1">
          <a:blip r:embed="rId7">
            <a:extLst>
              <a:ext uri="{28A0092B-C50C-407E-A947-70E740481C1C}">
                <a14:useLocalDpi xmlns:a14="http://schemas.microsoft.com/office/drawing/2010/main" val="0"/>
              </a:ext>
            </a:extLst>
          </a:blip>
          <a:srcRect l="23248" t="3275" r="20161" b="20107"/>
          <a:stretch/>
        </p:blipFill>
        <p:spPr>
          <a:xfrm>
            <a:off x="5853465" y="2400300"/>
            <a:ext cx="2464080" cy="3231260"/>
          </a:xfrm>
          <a:prstGeom prst="rect">
            <a:avLst/>
          </a:prstGeom>
        </p:spPr>
      </p:pic>
      <p:pic>
        <p:nvPicPr>
          <p:cNvPr id="8" name="Picture 7">
            <a:extLst>
              <a:ext uri="{FF2B5EF4-FFF2-40B4-BE49-F238E27FC236}">
                <a16:creationId xmlns:a16="http://schemas.microsoft.com/office/drawing/2014/main" id="{A668DCCA-9609-8E8E-3557-F0A30B4BD05F}"/>
              </a:ext>
            </a:extLst>
          </p:cNvPr>
          <p:cNvPicPr>
            <a:picLocks noChangeAspect="1"/>
          </p:cNvPicPr>
          <p:nvPr/>
        </p:nvPicPr>
        <p:blipFill rotWithShape="1">
          <a:blip r:embed="rId8">
            <a:extLst>
              <a:ext uri="{28A0092B-C50C-407E-A947-70E740481C1C}">
                <a14:useLocalDpi xmlns:a14="http://schemas.microsoft.com/office/drawing/2010/main" val="0"/>
              </a:ext>
            </a:extLst>
          </a:blip>
          <a:srcRect l="8374" t="735" r="20204" b="19103"/>
          <a:stretch/>
        </p:blipFill>
        <p:spPr>
          <a:xfrm>
            <a:off x="3743878" y="2400300"/>
            <a:ext cx="1913246" cy="3231260"/>
          </a:xfrm>
          <a:prstGeom prst="rect">
            <a:avLst/>
          </a:prstGeom>
        </p:spPr>
      </p:pic>
      <p:pic>
        <p:nvPicPr>
          <p:cNvPr id="9" name="Picture 8">
            <a:extLst>
              <a:ext uri="{FF2B5EF4-FFF2-40B4-BE49-F238E27FC236}">
                <a16:creationId xmlns:a16="http://schemas.microsoft.com/office/drawing/2014/main" id="{C0A4CBA4-2C8A-3B3D-88C7-041671C594AC}"/>
              </a:ext>
            </a:extLst>
          </p:cNvPr>
          <p:cNvPicPr>
            <a:picLocks noChangeAspect="1"/>
          </p:cNvPicPr>
          <p:nvPr/>
        </p:nvPicPr>
        <p:blipFill rotWithShape="1">
          <a:blip r:embed="rId9">
            <a:extLst>
              <a:ext uri="{28A0092B-C50C-407E-A947-70E740481C1C}">
                <a14:useLocalDpi xmlns:a14="http://schemas.microsoft.com/office/drawing/2010/main" val="0"/>
              </a:ext>
            </a:extLst>
          </a:blip>
          <a:srcRect l="10821" t="343" r="11979" b="18424"/>
          <a:stretch/>
        </p:blipFill>
        <p:spPr>
          <a:xfrm>
            <a:off x="1282567" y="2365095"/>
            <a:ext cx="2367575" cy="3231259"/>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3607048" y="4"/>
            <a:ext cx="4680952" cy="2618746"/>
          </a:xfrm>
          <a:custGeom>
            <a:avLst/>
            <a:gdLst/>
            <a:ahLst/>
            <a:cxnLst/>
            <a:rect l="l" t="t" r="r" b="b"/>
            <a:pathLst>
              <a:path w="4680952" h="2618746">
                <a:moveTo>
                  <a:pt x="0" y="0"/>
                </a:moveTo>
                <a:lnTo>
                  <a:pt x="4680952" y="0"/>
                </a:lnTo>
                <a:lnTo>
                  <a:pt x="4680952" y="2618746"/>
                </a:lnTo>
                <a:lnTo>
                  <a:pt x="0" y="2618746"/>
                </a:lnTo>
                <a:lnTo>
                  <a:pt x="0" y="0"/>
                </a:lnTo>
                <a:close/>
              </a:path>
            </a:pathLst>
          </a:custGeom>
          <a:blipFill>
            <a:blip r:embed="rId3"/>
            <a:stretch>
              <a:fillRect l="-26708" b="-223692"/>
            </a:stretch>
          </a:blipFill>
        </p:spPr>
      </p:sp>
      <p:sp>
        <p:nvSpPr>
          <p:cNvPr id="4" name="Freeform 4"/>
          <p:cNvSpPr/>
          <p:nvPr/>
        </p:nvSpPr>
        <p:spPr>
          <a:xfrm>
            <a:off x="-4048936" y="8202290"/>
            <a:ext cx="7650036" cy="3586448"/>
          </a:xfrm>
          <a:custGeom>
            <a:avLst/>
            <a:gdLst/>
            <a:ahLst/>
            <a:cxnLst/>
            <a:rect l="l" t="t" r="r" b="b"/>
            <a:pathLst>
              <a:path w="7650036" h="3586448">
                <a:moveTo>
                  <a:pt x="0" y="0"/>
                </a:moveTo>
                <a:lnTo>
                  <a:pt x="7650036" y="0"/>
                </a:lnTo>
                <a:lnTo>
                  <a:pt x="7650036" y="3586448"/>
                </a:lnTo>
                <a:lnTo>
                  <a:pt x="0" y="35864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 name="Arrow: Pentagon 1">
            <a:extLst>
              <a:ext uri="{FF2B5EF4-FFF2-40B4-BE49-F238E27FC236}">
                <a16:creationId xmlns:a16="http://schemas.microsoft.com/office/drawing/2014/main" id="{36022674-A954-832F-07C3-9DD82FEDD393}"/>
              </a:ext>
            </a:extLst>
          </p:cNvPr>
          <p:cNvSpPr/>
          <p:nvPr/>
        </p:nvSpPr>
        <p:spPr>
          <a:xfrm>
            <a:off x="0" y="1104900"/>
            <a:ext cx="107442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Chất liệu làm tranh in độc bản</a:t>
            </a:r>
            <a:endParaRPr lang="en-US" sz="5000" b="1"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67DA3D-0F21-1BA8-F981-7547C7492E9E}"/>
              </a:ext>
            </a:extLst>
          </p:cNvPr>
          <p:cNvSpPr txBox="1"/>
          <p:nvPr/>
        </p:nvSpPr>
        <p:spPr>
          <a:xfrm>
            <a:off x="2826273" y="8411543"/>
            <a:ext cx="1274164" cy="707886"/>
          </a:xfrm>
          <a:prstGeom prst="rect">
            <a:avLst/>
          </a:prstGeom>
          <a:noFill/>
        </p:spPr>
        <p:txBody>
          <a:bodyPr wrap="square">
            <a:spAutoFit/>
          </a:bodyPr>
          <a:lstStyle/>
          <a:p>
            <a:pPr algn="ctr"/>
            <a:r>
              <a:rPr lang="vi-VN" sz="4000" dirty="0">
                <a:solidFill>
                  <a:srgbClr val="000000"/>
                </a:solidFill>
                <a:effectLst/>
                <a:latin typeface="Arial" panose="020B0604020202020204" pitchFamily="34" charset="0"/>
                <a:cs typeface="Arial" panose="020B0604020202020204" pitchFamily="34" charset="0"/>
              </a:rPr>
              <a:t>Kính</a:t>
            </a:r>
            <a:endParaRPr lang="vi-VN" sz="400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ECBAC1B-4790-37F0-C712-D13D77D3DC88}"/>
              </a:ext>
            </a:extLst>
          </p:cNvPr>
          <p:cNvSpPr txBox="1"/>
          <p:nvPr/>
        </p:nvSpPr>
        <p:spPr>
          <a:xfrm>
            <a:off x="8485682" y="8411543"/>
            <a:ext cx="1274164" cy="707886"/>
          </a:xfrm>
          <a:prstGeom prst="rect">
            <a:avLst/>
          </a:prstGeom>
          <a:noFill/>
        </p:spPr>
        <p:txBody>
          <a:bodyPr wrap="square">
            <a:spAutoFit/>
          </a:bodyPr>
          <a:lstStyle/>
          <a:p>
            <a:pPr algn="ctr"/>
            <a:r>
              <a:rPr lang="vi-VN" sz="4000">
                <a:solidFill>
                  <a:srgbClr val="000000"/>
                </a:solidFill>
                <a:effectLst/>
                <a:latin typeface="Arial" panose="020B0604020202020204" pitchFamily="34" charset="0"/>
                <a:cs typeface="Arial" panose="020B0604020202020204" pitchFamily="34" charset="0"/>
              </a:rPr>
              <a:t>Mica</a:t>
            </a:r>
            <a:endParaRPr lang="vi-VN" sz="4000"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DA821FC-4923-F4E1-7301-2474A6BBD094}"/>
              </a:ext>
            </a:extLst>
          </p:cNvPr>
          <p:cNvSpPr txBox="1"/>
          <p:nvPr/>
        </p:nvSpPr>
        <p:spPr>
          <a:xfrm>
            <a:off x="13792200" y="8411543"/>
            <a:ext cx="2340964" cy="707886"/>
          </a:xfrm>
          <a:prstGeom prst="rect">
            <a:avLst/>
          </a:prstGeom>
          <a:noFill/>
        </p:spPr>
        <p:txBody>
          <a:bodyPr wrap="square">
            <a:spAutoFit/>
          </a:bodyPr>
          <a:lstStyle/>
          <a:p>
            <a:pPr algn="ctr"/>
            <a:r>
              <a:rPr lang="vi-VN" sz="4000" dirty="0">
                <a:solidFill>
                  <a:srgbClr val="000000"/>
                </a:solidFill>
                <a:effectLst/>
                <a:latin typeface="Arial" panose="020B0604020202020204" pitchFamily="34" charset="0"/>
                <a:cs typeface="Arial" panose="020B0604020202020204" pitchFamily="34" charset="0"/>
              </a:rPr>
              <a:t>Kim loại</a:t>
            </a:r>
            <a:endParaRPr lang="vi-VN" sz="4000" dirty="0">
              <a:effectLst/>
              <a:latin typeface="Arial" panose="020B0604020202020204" pitchFamily="34" charset="0"/>
              <a:cs typeface="Arial" panose="020B0604020202020204" pitchFamily="34" charset="0"/>
            </a:endParaRPr>
          </a:p>
        </p:txBody>
      </p:sp>
      <p:pic>
        <p:nvPicPr>
          <p:cNvPr id="2054" name="Picture 6" descr="Tấm kính hàn trắng - Sieuthibaoho.com.vn">
            <a:extLst>
              <a:ext uri="{FF2B5EF4-FFF2-40B4-BE49-F238E27FC236}">
                <a16:creationId xmlns:a16="http://schemas.microsoft.com/office/drawing/2014/main" id="{31E66627-5A25-8B2A-EB4E-D8F1172C4A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933700"/>
            <a:ext cx="4945510" cy="49455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Bảng giá Tấm Nhựa Mica Trong Suốt 1mm - 50mm">
            <a:extLst>
              <a:ext uri="{FF2B5EF4-FFF2-40B4-BE49-F238E27FC236}">
                <a16:creationId xmlns:a16="http://schemas.microsoft.com/office/drawing/2014/main" id="{80ACBB46-8CB1-2D82-7FFB-D7DDFCC633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1245" y="2933700"/>
            <a:ext cx="4945510" cy="49455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Máy mài kim loại phẳng dạng tấm - giải pháp tiết kiệm chi phí">
            <a:extLst>
              <a:ext uri="{FF2B5EF4-FFF2-40B4-BE49-F238E27FC236}">
                <a16:creationId xmlns:a16="http://schemas.microsoft.com/office/drawing/2014/main" id="{08CDC879-CE95-3A28-424E-C7C403D17F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51890" y="2933699"/>
            <a:ext cx="4945510" cy="494550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2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p:tgtEl>
                                          <p:spTgt spid="2054"/>
                                        </p:tgtEl>
                                        <p:attrNameLst>
                                          <p:attrName>ppt_y</p:attrName>
                                        </p:attrNameLst>
                                      </p:cBhvr>
                                      <p:tavLst>
                                        <p:tav tm="0">
                                          <p:val>
                                            <p:strVal val="#ppt_y+#ppt_h*1.125000"/>
                                          </p:val>
                                        </p:tav>
                                        <p:tav tm="100000">
                                          <p:val>
                                            <p:strVal val="#ppt_y"/>
                                          </p:val>
                                        </p:tav>
                                      </p:tavLst>
                                    </p:anim>
                                    <p:animEffect transition="in" filter="wipe(up)">
                                      <p:cBhvr>
                                        <p:cTn id="14" dur="500"/>
                                        <p:tgtEl>
                                          <p:spTgt spid="2054"/>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anim calcmode="lin" valueType="num">
                                      <p:cBhvr additive="base">
                                        <p:cTn id="21" dur="500"/>
                                        <p:tgtEl>
                                          <p:spTgt spid="2058"/>
                                        </p:tgtEl>
                                        <p:attrNameLst>
                                          <p:attrName>ppt_y</p:attrName>
                                        </p:attrNameLst>
                                      </p:cBhvr>
                                      <p:tavLst>
                                        <p:tav tm="0">
                                          <p:val>
                                            <p:strVal val="#ppt_y+#ppt_h*1.125000"/>
                                          </p:val>
                                        </p:tav>
                                        <p:tav tm="100000">
                                          <p:val>
                                            <p:strVal val="#ppt_y"/>
                                          </p:val>
                                        </p:tav>
                                      </p:tavLst>
                                    </p:anim>
                                    <p:animEffect transition="in" filter="wipe(up)">
                                      <p:cBhvr>
                                        <p:cTn id="22" dur="500"/>
                                        <p:tgtEl>
                                          <p:spTgt spid="2058"/>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par>
                                <p:cTn id="27" presetID="12" presetClass="entr" presetSubtype="4" fill="hold" nodeType="withEffect">
                                  <p:stCondLst>
                                    <p:cond delay="0"/>
                                  </p:stCondLst>
                                  <p:childTnLst>
                                    <p:set>
                                      <p:cBhvr>
                                        <p:cTn id="28" dur="1" fill="hold">
                                          <p:stCondLst>
                                            <p:cond delay="0"/>
                                          </p:stCondLst>
                                        </p:cTn>
                                        <p:tgtEl>
                                          <p:spTgt spid="2060"/>
                                        </p:tgtEl>
                                        <p:attrNameLst>
                                          <p:attrName>style.visibility</p:attrName>
                                        </p:attrNameLst>
                                      </p:cBhvr>
                                      <p:to>
                                        <p:strVal val="visible"/>
                                      </p:to>
                                    </p:set>
                                    <p:anim calcmode="lin" valueType="num">
                                      <p:cBhvr additive="base">
                                        <p:cTn id="29" dur="500"/>
                                        <p:tgtEl>
                                          <p:spTgt spid="2060"/>
                                        </p:tgtEl>
                                        <p:attrNameLst>
                                          <p:attrName>ppt_y</p:attrName>
                                        </p:attrNameLst>
                                      </p:cBhvr>
                                      <p:tavLst>
                                        <p:tav tm="0">
                                          <p:val>
                                            <p:strVal val="#ppt_y+#ppt_h*1.125000"/>
                                          </p:val>
                                        </p:tav>
                                        <p:tav tm="100000">
                                          <p:val>
                                            <p:strVal val="#ppt_y"/>
                                          </p:val>
                                        </p:tav>
                                      </p:tavLst>
                                    </p:anim>
                                    <p:animEffect transition="in" filter="wipe(up)">
                                      <p:cBhvr>
                                        <p:cTn id="30" dur="500"/>
                                        <p:tgtEl>
                                          <p:spTgt spid="206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t="-33330" b="-2"/>
            </a:stretch>
          </a:blipFill>
        </p:spPr>
      </p:sp>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996000" y="-2013452"/>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6"/>
            <a:stretch>
              <a:fillRect/>
            </a:stretch>
          </a:blipFill>
        </p:spPr>
      </p:sp>
      <p:sp>
        <p:nvSpPr>
          <p:cNvPr id="6" name="Freeform 6"/>
          <p:cNvSpPr/>
          <p:nvPr/>
        </p:nvSpPr>
        <p:spPr>
          <a:xfrm rot="-7">
            <a:off x="12931566" y="-10"/>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7"/>
            <a:stretch>
              <a:fillRect/>
            </a:stretch>
          </a:blipFill>
        </p:spPr>
      </p:sp>
      <p:sp>
        <p:nvSpPr>
          <p:cNvPr id="7" name="TextBox 7"/>
          <p:cNvSpPr txBox="1"/>
          <p:nvPr/>
        </p:nvSpPr>
        <p:spPr>
          <a:xfrm>
            <a:off x="1010586" y="5543483"/>
            <a:ext cx="4038600" cy="923330"/>
          </a:xfrm>
          <a:prstGeom prst="rect">
            <a:avLst/>
          </a:prstGeom>
        </p:spPr>
        <p:txBody>
          <a:bodyPr wrap="square" lIns="0" tIns="0" rIns="0" bIns="0" rtlCol="0" anchor="t">
            <a:spAutoFit/>
          </a:bodyPr>
          <a:lstStyle/>
          <a:p>
            <a:pPr algn="just"/>
            <a:r>
              <a:rPr lang="vi-VN" sz="6000" b="1" dirty="0">
                <a:solidFill>
                  <a:srgbClr val="383F44"/>
                </a:solidFill>
                <a:latin typeface="Arial" panose="020B0604020202020204" pitchFamily="34" charset="0"/>
                <a:cs typeface="Arial" panose="020B0604020202020204" pitchFamily="34" charset="0"/>
              </a:rPr>
              <a:t>KẾT LUẬN</a:t>
            </a:r>
            <a:endParaRPr lang="en-US" sz="6000" b="1" dirty="0">
              <a:solidFill>
                <a:srgbClr val="383F44"/>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AA4F94-0036-9D92-D5AF-F47C6E3B4FE8}"/>
              </a:ext>
            </a:extLst>
          </p:cNvPr>
          <p:cNvSpPr txBox="1"/>
          <p:nvPr/>
        </p:nvSpPr>
        <p:spPr>
          <a:xfrm>
            <a:off x="983104" y="7201859"/>
            <a:ext cx="16266828" cy="2763642"/>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Tranh in độc bản là phương pháp sáng tạo tranh in chỉ cho ra một bản in duy nhất bằng cách vẽ, vạch, lau,... màu hay mực in trên mặt phẳng in không thấm nước như: kính, mica, kim loại,... sau đó in ra giấy.</a:t>
            </a:r>
            <a:endParaRPr lang="vi-VN" sz="4000" dirty="0">
              <a:effectLst/>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0E5C2308-32FA-4DBF-BBD1-95F553770690}"/>
              </a:ext>
            </a:extLst>
          </p:cNvPr>
          <p:cNvCxnSpPr/>
          <p:nvPr/>
        </p:nvCxnSpPr>
        <p:spPr>
          <a:xfrm>
            <a:off x="0" y="6844511"/>
            <a:ext cx="5410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6" descr="In lại những mùa trong vườn">
            <a:extLst>
              <a:ext uri="{FF2B5EF4-FFF2-40B4-BE49-F238E27FC236}">
                <a16:creationId xmlns:a16="http://schemas.microsoft.com/office/drawing/2014/main" id="{6E34BCF1-89C8-B150-4F56-73ADA1C55F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758" y="-54044"/>
            <a:ext cx="17907000" cy="521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1474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3200400" y="723277"/>
            <a:ext cx="118872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Một số bức tranh in độc bản khác</a:t>
            </a:r>
            <a:endParaRPr lang="en-US" sz="5000" b="1" dirty="0">
              <a:solidFill>
                <a:srgbClr val="383F44"/>
              </a:solidFill>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C6EFE930-46FA-2597-AFD1-D5E9359C52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943723"/>
            <a:ext cx="5286375"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703EE86-1B19-4828-6022-BCF7867222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5575" y="1943723"/>
            <a:ext cx="5324475"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0676CF9-2D3D-DE94-06D2-36FB4BE488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4850" y="1963430"/>
            <a:ext cx="5372100"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par>
                                <p:cTn id="16" presetID="16" presetClass="entr" presetSubtype="21"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barn(inVertical)">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824</Words>
  <Application>Microsoft Office PowerPoint</Application>
  <PresentationFormat>Custom</PresentationFormat>
  <Paragraphs>139</Paragraphs>
  <Slides>29</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kenhgiaovien_lam_chu_yeu_to_tao_hinh_b8_tranh_in_doc_ban.pptx</dc:title>
  <cp:lastModifiedBy>STD_DELL</cp:lastModifiedBy>
  <cp:revision>12</cp:revision>
  <dcterms:created xsi:type="dcterms:W3CDTF">2006-08-16T00:00:00Z</dcterms:created>
  <dcterms:modified xsi:type="dcterms:W3CDTF">2025-01-23T02:05:51Z</dcterms:modified>
  <dc:identifier>DAFzACfL60I</dc:identifier>
</cp:coreProperties>
</file>